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handoutMasterIdLst>
    <p:handoutMasterId r:id="rId25"/>
  </p:handoutMasterIdLst>
  <p:sldIdLst>
    <p:sldId id="263" r:id="rId2"/>
    <p:sldId id="260" r:id="rId3"/>
    <p:sldId id="312" r:id="rId4"/>
    <p:sldId id="317" r:id="rId5"/>
    <p:sldId id="322" r:id="rId6"/>
    <p:sldId id="328" r:id="rId7"/>
    <p:sldId id="329" r:id="rId8"/>
    <p:sldId id="261" r:id="rId9"/>
    <p:sldId id="313" r:id="rId10"/>
    <p:sldId id="314" r:id="rId11"/>
    <p:sldId id="315" r:id="rId12"/>
    <p:sldId id="316" r:id="rId13"/>
    <p:sldId id="318" r:id="rId14"/>
    <p:sldId id="319" r:id="rId15"/>
    <p:sldId id="320" r:id="rId16"/>
    <p:sldId id="321" r:id="rId17"/>
    <p:sldId id="323" r:id="rId18"/>
    <p:sldId id="324" r:id="rId19"/>
    <p:sldId id="326" r:id="rId20"/>
    <p:sldId id="330" r:id="rId21"/>
    <p:sldId id="332" r:id="rId22"/>
    <p:sldId id="31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anay Iyer" initials="TI" lastIdx="1" clrIdx="0">
    <p:extLst>
      <p:ext uri="{19B8F6BF-5375-455C-9EA6-DF929625EA0E}">
        <p15:presenceInfo xmlns:p15="http://schemas.microsoft.com/office/powerpoint/2012/main" userId="98fabf0952c3fbc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1EAF8E"/>
    <a:srgbClr val="09AA88"/>
    <a:srgbClr val="00645B"/>
    <a:srgbClr val="EFC99D"/>
    <a:srgbClr val="363435"/>
    <a:srgbClr val="C5D6DE"/>
    <a:srgbClr val="B0BEC5"/>
    <a:srgbClr val="BBCAD1"/>
    <a:srgbClr val="CFEE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6F36F6C-46F9-4B9C-BE66-45DC112C6705}" v="31" dt="2022-12-04T09:14:00.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17" autoAdjust="0"/>
    <p:restoredTop sz="94249" autoAdjust="0"/>
  </p:normalViewPr>
  <p:slideViewPr>
    <p:cSldViewPr snapToGrid="0">
      <p:cViewPr varScale="1">
        <p:scale>
          <a:sx n="68" d="100"/>
          <a:sy n="68" d="100"/>
        </p:scale>
        <p:origin x="714" y="72"/>
      </p:cViewPr>
      <p:guideLst/>
    </p:cSldViewPr>
  </p:slideViewPr>
  <p:notesTextViewPr>
    <p:cViewPr>
      <p:scale>
        <a:sx n="1" d="1"/>
        <a:sy n="1" d="1"/>
      </p:scale>
      <p:origin x="0" y="0"/>
    </p:cViewPr>
  </p:notesText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8FBB346-FBEA-4DC0-B1AE-084E56CEEA1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B2B160-B863-4BA6-86E9-782EF75E8C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5CD0466-6C6B-4805-810E-EA96A053ADB6}" type="datetimeFigureOut">
              <a:rPr lang="en-US" smtClean="0"/>
              <a:t>12/6/2022</a:t>
            </a:fld>
            <a:endParaRPr lang="en-US"/>
          </a:p>
        </p:txBody>
      </p:sp>
      <p:sp>
        <p:nvSpPr>
          <p:cNvPr id="4" name="Footer Placeholder 3">
            <a:extLst>
              <a:ext uri="{FF2B5EF4-FFF2-40B4-BE49-F238E27FC236}">
                <a16:creationId xmlns:a16="http://schemas.microsoft.com/office/drawing/2014/main" id="{6334B3F5-48E1-4323-B319-0B75A750A22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E573076-6A83-4392-A578-464C4CCCF5C2}"/>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3070482-DCBF-4203-9C7A-A98FB521BAC7}" type="slidenum">
              <a:rPr lang="en-US" smtClean="0"/>
              <a:t>‹#›</a:t>
            </a:fld>
            <a:endParaRPr lang="en-US"/>
          </a:p>
        </p:txBody>
      </p:sp>
    </p:spTree>
    <p:extLst>
      <p:ext uri="{BB962C8B-B14F-4D97-AF65-F5344CB8AC3E}">
        <p14:creationId xmlns:p14="http://schemas.microsoft.com/office/powerpoint/2010/main" val="17476726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37F02-AD11-46E8-9EC5-C2E7AA102B83}" type="datetimeFigureOut">
              <a:rPr lang="en-GB" smtClean="0"/>
              <a:t>06/12/2022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C93F30-63D5-448A-BEB7-AF6F1BF069E0}" type="slidenum">
              <a:rPr lang="en-GB" smtClean="0"/>
              <a:t>‹#›</a:t>
            </a:fld>
            <a:endParaRPr lang="en-GB"/>
          </a:p>
        </p:txBody>
      </p:sp>
    </p:spTree>
    <p:extLst>
      <p:ext uri="{BB962C8B-B14F-4D97-AF65-F5344CB8AC3E}">
        <p14:creationId xmlns:p14="http://schemas.microsoft.com/office/powerpoint/2010/main" val="33456740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94FB27-5462-4F85-88FD-BB2570D45C73}"/>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AA15C2E-5E9C-44FE-A7B6-97E1976555AE}"/>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outdoor, sign&#10;&#10;Description automatically generated">
            <a:extLst>
              <a:ext uri="{FF2B5EF4-FFF2-40B4-BE49-F238E27FC236}">
                <a16:creationId xmlns:a16="http://schemas.microsoft.com/office/drawing/2014/main" id="{650DB76E-9923-4EAA-8201-C7DA9D4C730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3451" y="5114284"/>
            <a:ext cx="3461653" cy="531818"/>
          </a:xfrm>
          <a:prstGeom prst="rect">
            <a:avLst/>
          </a:prstGeom>
        </p:spPr>
      </p:pic>
      <p:sp>
        <p:nvSpPr>
          <p:cNvPr id="8" name="Title 7">
            <a:extLst>
              <a:ext uri="{FF2B5EF4-FFF2-40B4-BE49-F238E27FC236}">
                <a16:creationId xmlns:a16="http://schemas.microsoft.com/office/drawing/2014/main" id="{F76DC44F-1199-424B-85E5-BA171D73B5C8}"/>
              </a:ext>
            </a:extLst>
          </p:cNvPr>
          <p:cNvSpPr txBox="1">
            <a:spLocks/>
          </p:cNvSpPr>
          <p:nvPr userDrawn="1"/>
        </p:nvSpPr>
        <p:spPr>
          <a:xfrm>
            <a:off x="825500" y="3499413"/>
            <a:ext cx="10541000" cy="465818"/>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Poppins SemiBold" panose="00000700000000000000" pitchFamily="2" charset="0"/>
                <a:ea typeface="+mj-ea"/>
                <a:cs typeface="Poppins SemiBold" panose="00000700000000000000" pitchFamily="2" charset="0"/>
              </a:defRPr>
            </a:lvl1pPr>
          </a:lstStyle>
          <a:p>
            <a:endParaRPr lang="en-US" sz="1800" baseline="0" dirty="0">
              <a:solidFill>
                <a:srgbClr val="00645B"/>
              </a:solidFill>
              <a:latin typeface="Calibri Light" panose="020F0302020204030204" pitchFamily="34" charset="0"/>
              <a:cs typeface="Poppins" panose="00000500000000000000" pitchFamily="2" charset="0"/>
            </a:endParaRPr>
          </a:p>
        </p:txBody>
      </p:sp>
      <p:sp>
        <p:nvSpPr>
          <p:cNvPr id="13" name="Title 7">
            <a:extLst>
              <a:ext uri="{FF2B5EF4-FFF2-40B4-BE49-F238E27FC236}">
                <a16:creationId xmlns:a16="http://schemas.microsoft.com/office/drawing/2014/main" id="{A4AA441F-F940-40D7-9113-16B4264C0A78}"/>
              </a:ext>
            </a:extLst>
          </p:cNvPr>
          <p:cNvSpPr txBox="1">
            <a:spLocks/>
          </p:cNvSpPr>
          <p:nvPr userDrawn="1"/>
        </p:nvSpPr>
        <p:spPr>
          <a:xfrm>
            <a:off x="838200" y="5921147"/>
            <a:ext cx="10541000" cy="636361"/>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Poppins SemiBold" panose="00000700000000000000" pitchFamily="2" charset="0"/>
                <a:ea typeface="+mj-ea"/>
                <a:cs typeface="Poppins SemiBold" panose="00000700000000000000" pitchFamily="2"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1400" baseline="0" dirty="0">
                <a:solidFill>
                  <a:schemeClr val="bg2">
                    <a:lumMod val="50000"/>
                  </a:schemeClr>
                </a:solidFill>
                <a:latin typeface="Calibri Light" panose="020F0302020204030204" pitchFamily="34" charset="0"/>
                <a:cs typeface="Poppins" panose="00000500000000000000" pitchFamily="2" charset="0"/>
              </a:rPr>
              <a:t>104, Prestige Meridian – I, No. 29, M.G. Road, Bangalore – 560 001, India</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1400" baseline="0" dirty="0">
                <a:solidFill>
                  <a:schemeClr val="bg2">
                    <a:lumMod val="50000"/>
                  </a:schemeClr>
                </a:solidFill>
                <a:latin typeface="Calibri Light" panose="020F0302020204030204" pitchFamily="34" charset="0"/>
                <a:cs typeface="Poppins" panose="00000500000000000000" pitchFamily="2" charset="0"/>
              </a:rPr>
              <a:t>Other offices in Mumbai and New York</a:t>
            </a:r>
          </a:p>
          <a:p>
            <a:r>
              <a:rPr lang="en-US" sz="1400" baseline="0" dirty="0">
                <a:solidFill>
                  <a:schemeClr val="bg2">
                    <a:lumMod val="50000"/>
                  </a:schemeClr>
                </a:solidFill>
                <a:latin typeface="Calibri Light" panose="020F0302020204030204" pitchFamily="34" charset="0"/>
                <a:cs typeface="Poppins" panose="00000500000000000000" pitchFamily="2" charset="0"/>
              </a:rPr>
              <a:t>Integrated network offices in Chennai, Hyderabad and New Delhi</a:t>
            </a:r>
          </a:p>
        </p:txBody>
      </p:sp>
      <p:sp>
        <p:nvSpPr>
          <p:cNvPr id="12" name="Content Placeholder 5">
            <a:extLst>
              <a:ext uri="{FF2B5EF4-FFF2-40B4-BE49-F238E27FC236}">
                <a16:creationId xmlns:a16="http://schemas.microsoft.com/office/drawing/2014/main" id="{4B8EBF4B-3BDD-4D96-BAE1-884A49B67357}"/>
              </a:ext>
            </a:extLst>
          </p:cNvPr>
          <p:cNvSpPr>
            <a:spLocks noGrp="1"/>
          </p:cNvSpPr>
          <p:nvPr>
            <p:ph sz="quarter" idx="10" hasCustomPrompt="1"/>
          </p:nvPr>
        </p:nvSpPr>
        <p:spPr>
          <a:xfrm>
            <a:off x="825500" y="703263"/>
            <a:ext cx="10541000" cy="636587"/>
          </a:xfrm>
          <a:prstGeom prst="rect">
            <a:avLst/>
          </a:prstGeom>
        </p:spPr>
        <p:txBody>
          <a:bodyPr/>
          <a:lstStyle>
            <a:lvl1pPr marL="0" indent="0">
              <a:buNone/>
              <a:defRPr sz="3200" b="1" i="0" baseline="0">
                <a:solidFill>
                  <a:srgbClr val="00645B"/>
                </a:solidFill>
                <a:latin typeface="Calibri" panose="020F0502020204030204" pitchFamily="34" charset="0"/>
              </a:defRPr>
            </a:lvl1pPr>
          </a:lstStyle>
          <a:p>
            <a:pPr lvl="0"/>
            <a:r>
              <a:rPr lang="en-US" dirty="0"/>
              <a:t>Click here to insert </a:t>
            </a:r>
            <a:r>
              <a:rPr lang="en-US" dirty="0" err="1"/>
              <a:t>Powerpoint</a:t>
            </a:r>
            <a:r>
              <a:rPr lang="en-US" dirty="0"/>
              <a:t> Title</a:t>
            </a:r>
          </a:p>
        </p:txBody>
      </p:sp>
      <p:sp>
        <p:nvSpPr>
          <p:cNvPr id="17" name="Text Placeholder 15">
            <a:extLst>
              <a:ext uri="{FF2B5EF4-FFF2-40B4-BE49-F238E27FC236}">
                <a16:creationId xmlns:a16="http://schemas.microsoft.com/office/drawing/2014/main" id="{1146E049-6BA9-4BD6-B86E-90F6778231FF}"/>
              </a:ext>
            </a:extLst>
          </p:cNvPr>
          <p:cNvSpPr>
            <a:spLocks noGrp="1"/>
          </p:cNvSpPr>
          <p:nvPr>
            <p:ph type="body" sz="quarter" idx="13" hasCustomPrompt="1"/>
          </p:nvPr>
        </p:nvSpPr>
        <p:spPr>
          <a:xfrm>
            <a:off x="838200" y="2561690"/>
            <a:ext cx="7151688" cy="404515"/>
          </a:xfrm>
          <a:prstGeom prst="rect">
            <a:avLst/>
          </a:prstGeom>
        </p:spPr>
        <p:txBody>
          <a:bodyPr/>
          <a:lstStyle>
            <a:lvl1pPr marL="0" indent="0">
              <a:buNone/>
              <a:defRPr sz="1800" baseline="0">
                <a:solidFill>
                  <a:schemeClr val="bg2">
                    <a:lumMod val="75000"/>
                  </a:schemeClr>
                </a:solidFill>
                <a:latin typeface="Calibri" panose="020F0502020204030204" pitchFamily="34" charset="0"/>
              </a:defRPr>
            </a:lvl1pPr>
          </a:lstStyle>
          <a:p>
            <a:pPr lvl="0"/>
            <a:r>
              <a:rPr lang="en-US" dirty="0"/>
              <a:t>Click here to insert your email ID and contact number. Separate with |</a:t>
            </a:r>
          </a:p>
        </p:txBody>
      </p:sp>
      <p:sp>
        <p:nvSpPr>
          <p:cNvPr id="18" name="Text Placeholder 15">
            <a:extLst>
              <a:ext uri="{FF2B5EF4-FFF2-40B4-BE49-F238E27FC236}">
                <a16:creationId xmlns:a16="http://schemas.microsoft.com/office/drawing/2014/main" id="{3B49D8CC-63A7-403C-BBEC-3FE71F33587C}"/>
              </a:ext>
            </a:extLst>
          </p:cNvPr>
          <p:cNvSpPr>
            <a:spLocks noGrp="1"/>
          </p:cNvSpPr>
          <p:nvPr>
            <p:ph type="body" sz="quarter" idx="12" hasCustomPrompt="1"/>
          </p:nvPr>
        </p:nvSpPr>
        <p:spPr>
          <a:xfrm>
            <a:off x="838200" y="2075842"/>
            <a:ext cx="7151688" cy="404515"/>
          </a:xfrm>
          <a:prstGeom prst="rect">
            <a:avLst/>
          </a:prstGeom>
        </p:spPr>
        <p:txBody>
          <a:bodyPr/>
          <a:lstStyle>
            <a:lvl1pPr marL="0" indent="0">
              <a:buNone/>
              <a:defRPr sz="1800" baseline="0">
                <a:solidFill>
                  <a:schemeClr val="bg2">
                    <a:lumMod val="75000"/>
                  </a:schemeClr>
                </a:solidFill>
                <a:latin typeface="Calibri" panose="020F0502020204030204" pitchFamily="34" charset="0"/>
              </a:defRPr>
            </a:lvl1pPr>
          </a:lstStyle>
          <a:p>
            <a:pPr lvl="0"/>
            <a:r>
              <a:rPr lang="en-US" dirty="0"/>
              <a:t>Click here to insert your designation</a:t>
            </a:r>
          </a:p>
        </p:txBody>
      </p:sp>
      <p:sp>
        <p:nvSpPr>
          <p:cNvPr id="19" name="Content Placeholder 8">
            <a:extLst>
              <a:ext uri="{FF2B5EF4-FFF2-40B4-BE49-F238E27FC236}">
                <a16:creationId xmlns:a16="http://schemas.microsoft.com/office/drawing/2014/main" id="{5A169529-67E8-4A07-9775-75457D7280E4}"/>
              </a:ext>
            </a:extLst>
          </p:cNvPr>
          <p:cNvSpPr>
            <a:spLocks noGrp="1"/>
          </p:cNvSpPr>
          <p:nvPr>
            <p:ph sz="quarter" idx="11" hasCustomPrompt="1"/>
          </p:nvPr>
        </p:nvSpPr>
        <p:spPr>
          <a:xfrm>
            <a:off x="838200" y="1522026"/>
            <a:ext cx="7164388" cy="465137"/>
          </a:xfrm>
          <a:prstGeom prst="rect">
            <a:avLst/>
          </a:prstGeom>
        </p:spPr>
        <p:txBody>
          <a:bodyPr/>
          <a:lstStyle>
            <a:lvl1pPr marL="0" indent="0">
              <a:buNone/>
              <a:defRPr b="1" baseline="0">
                <a:solidFill>
                  <a:srgbClr val="EFC99D"/>
                </a:solidFill>
                <a:latin typeface="Calibri" panose="020F0502020204030204" pitchFamily="34" charset="0"/>
              </a:defRPr>
            </a:lvl1pPr>
          </a:lstStyle>
          <a:p>
            <a:pPr lvl="0"/>
            <a:r>
              <a:rPr lang="en-US" dirty="0"/>
              <a:t>Click here to insert your name</a:t>
            </a:r>
          </a:p>
        </p:txBody>
      </p:sp>
    </p:spTree>
    <p:extLst>
      <p:ext uri="{BB962C8B-B14F-4D97-AF65-F5344CB8AC3E}">
        <p14:creationId xmlns:p14="http://schemas.microsoft.com/office/powerpoint/2010/main" val="173821128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Brea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2FA384C-F8D9-4387-A9F8-E55757B74F12}"/>
              </a:ext>
            </a:extLst>
          </p:cNvPr>
          <p:cNvSpPr/>
          <p:nvPr userDrawn="1"/>
        </p:nvSpPr>
        <p:spPr>
          <a:xfrm>
            <a:off x="0" y="0"/>
            <a:ext cx="12192000"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7">
            <a:extLst>
              <a:ext uri="{FF2B5EF4-FFF2-40B4-BE49-F238E27FC236}">
                <a16:creationId xmlns:a16="http://schemas.microsoft.com/office/drawing/2014/main" id="{9E19AA46-B4BF-4BB3-8A54-95CD8AD53125}"/>
              </a:ext>
            </a:extLst>
          </p:cNvPr>
          <p:cNvSpPr>
            <a:spLocks noGrp="1"/>
          </p:cNvSpPr>
          <p:nvPr>
            <p:ph type="title" hasCustomPrompt="1"/>
          </p:nvPr>
        </p:nvSpPr>
        <p:spPr>
          <a:xfrm>
            <a:off x="838199" y="2792639"/>
            <a:ext cx="8451273" cy="636361"/>
          </a:xfrm>
          <a:prstGeom prst="rect">
            <a:avLst/>
          </a:prstGeom>
        </p:spPr>
        <p:txBody>
          <a:bodyPr/>
          <a:lstStyle>
            <a:lvl1pPr>
              <a:defRPr sz="3200" b="1" i="0" baseline="0">
                <a:solidFill>
                  <a:schemeClr val="bg1"/>
                </a:solidFill>
                <a:latin typeface="Calibri" panose="020F0502020204030204" pitchFamily="34" charset="0"/>
                <a:cs typeface="Poppins SemiBold" panose="00000700000000000000" pitchFamily="2" charset="0"/>
              </a:defRPr>
            </a:lvl1pPr>
          </a:lstStyle>
          <a:p>
            <a:r>
              <a:rPr lang="en-US" dirty="0"/>
              <a:t>Click to add section title</a:t>
            </a:r>
          </a:p>
        </p:txBody>
      </p:sp>
      <p:sp>
        <p:nvSpPr>
          <p:cNvPr id="9" name="Rectangle 8">
            <a:extLst>
              <a:ext uri="{FF2B5EF4-FFF2-40B4-BE49-F238E27FC236}">
                <a16:creationId xmlns:a16="http://schemas.microsoft.com/office/drawing/2014/main" id="{B594E471-CBAB-4732-AC4C-C1524603D6BF}"/>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E9ACDB49-E5C9-431A-957A-0FC48B2BA124}"/>
              </a:ext>
            </a:extLst>
          </p:cNvPr>
          <p:cNvSpPr>
            <a:spLocks noGrp="1"/>
          </p:cNvSpPr>
          <p:nvPr>
            <p:ph sz="quarter" idx="10" hasCustomPrompt="1"/>
          </p:nvPr>
        </p:nvSpPr>
        <p:spPr>
          <a:xfrm>
            <a:off x="838200" y="3541713"/>
            <a:ext cx="8451272" cy="2568575"/>
          </a:xfrm>
          <a:prstGeom prst="rect">
            <a:avLst/>
          </a:prstGeom>
        </p:spPr>
        <p:txBody>
          <a:bodyPr>
            <a:normAutofit/>
          </a:bodyPr>
          <a:lstStyle>
            <a:lvl1pPr marL="0" indent="0">
              <a:buNone/>
              <a:defRPr sz="2400" baseline="0">
                <a:solidFill>
                  <a:srgbClr val="EFC99D"/>
                </a:solidFill>
                <a:latin typeface="Calibri Light" panose="020F0302020204030204" pitchFamily="34" charset="0"/>
                <a:cs typeface="Poppins Light" panose="00000400000000000000" pitchFamily="2" charset="0"/>
              </a:defRPr>
            </a:lvl1pPr>
          </a:lstStyle>
          <a:p>
            <a:pPr lvl="0"/>
            <a:r>
              <a:rPr lang="en-US" dirty="0"/>
              <a:t>Click to add section description</a:t>
            </a:r>
          </a:p>
        </p:txBody>
      </p:sp>
    </p:spTree>
    <p:extLst>
      <p:ext uri="{BB962C8B-B14F-4D97-AF65-F5344CB8AC3E}">
        <p14:creationId xmlns:p14="http://schemas.microsoft.com/office/powerpoint/2010/main" val="279724864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ragraph Text">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8F05DF-C270-4926-B2FE-243CBF36408C}"/>
              </a:ext>
            </a:extLst>
          </p:cNvPr>
          <p:cNvSpPr>
            <a:spLocks noGrp="1"/>
          </p:cNvSpPr>
          <p:nvPr>
            <p:ph type="title" hasCustomPrompt="1"/>
          </p:nvPr>
        </p:nvSpPr>
        <p:spPr>
          <a:xfrm>
            <a:off x="838200" y="703943"/>
            <a:ext cx="10541000" cy="636361"/>
          </a:xfrm>
          <a:prstGeom prst="rect">
            <a:avLst/>
          </a:prstGeom>
        </p:spPr>
        <p:txBody>
          <a:bodyPr/>
          <a:lstStyle>
            <a:lvl1pPr>
              <a:defRPr sz="3200" b="1" i="0" baseline="0">
                <a:solidFill>
                  <a:srgbClr val="00645B"/>
                </a:solidFill>
                <a:latin typeface="Calibri" panose="020F0502020204030204" pitchFamily="34" charset="0"/>
                <a:cs typeface="Poppins SemiBold" panose="00000700000000000000" pitchFamily="2" charset="0"/>
              </a:defRPr>
            </a:lvl1pPr>
          </a:lstStyle>
          <a:p>
            <a:r>
              <a:rPr lang="en-US" dirty="0"/>
              <a:t>Click to add slide title</a:t>
            </a:r>
          </a:p>
        </p:txBody>
      </p:sp>
      <p:sp>
        <p:nvSpPr>
          <p:cNvPr id="12" name="Text Placeholder 11">
            <a:extLst>
              <a:ext uri="{FF2B5EF4-FFF2-40B4-BE49-F238E27FC236}">
                <a16:creationId xmlns:a16="http://schemas.microsoft.com/office/drawing/2014/main" id="{2385C9BF-7886-4B59-86FB-2B786576C9A6}"/>
              </a:ext>
            </a:extLst>
          </p:cNvPr>
          <p:cNvSpPr>
            <a:spLocks noGrp="1"/>
          </p:cNvSpPr>
          <p:nvPr>
            <p:ph type="body" sz="quarter" idx="10" hasCustomPrompt="1"/>
          </p:nvPr>
        </p:nvSpPr>
        <p:spPr>
          <a:xfrm>
            <a:off x="838200" y="1538742"/>
            <a:ext cx="10550236" cy="4615315"/>
          </a:xfrm>
          <a:prstGeom prst="rect">
            <a:avLst/>
          </a:prstGeom>
        </p:spPr>
        <p:txBody>
          <a:bodyPr/>
          <a:lstStyle>
            <a:lvl1pPr>
              <a:defRPr baseline="0">
                <a:latin typeface="Calibri" panose="020F0502020204030204" pitchFamily="34" charset="0"/>
                <a:cs typeface="Poppins" panose="00000500000000000000" pitchFamily="2" charset="0"/>
              </a:defRPr>
            </a:lvl1pPr>
            <a:lvl2pPr>
              <a:defRPr baseline="0">
                <a:latin typeface="Calibri" panose="020F0502020204030204" pitchFamily="34" charset="0"/>
                <a:cs typeface="Poppins" panose="00000500000000000000" pitchFamily="2" charset="0"/>
              </a:defRPr>
            </a:lvl2pPr>
            <a:lvl3pPr>
              <a:defRPr baseline="0">
                <a:latin typeface="Calibri" panose="020F0502020204030204" pitchFamily="34" charset="0"/>
                <a:cs typeface="Poppins" panose="00000500000000000000" pitchFamily="2" charset="0"/>
              </a:defRPr>
            </a:lvl3pPr>
            <a:lvl4pPr>
              <a:defRPr baseline="0">
                <a:latin typeface="Calibri" panose="020F0502020204030204" pitchFamily="34" charset="0"/>
                <a:cs typeface="Poppins" panose="00000500000000000000" pitchFamily="2" charset="0"/>
              </a:defRPr>
            </a:lvl4pPr>
            <a:lvl5pPr>
              <a:defRPr baseline="0">
                <a:latin typeface="Calibri" panose="020F0502020204030204" pitchFamily="34" charset="0"/>
                <a:cs typeface="Poppins" panose="00000500000000000000" pitchFamily="2" charset="0"/>
              </a:defRPr>
            </a:lvl5pPr>
          </a:lstStyle>
          <a:p>
            <a:pPr lvl="0"/>
            <a:r>
              <a:rPr lang="en-US" dirty="0"/>
              <a:t>Click to add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3">
            <a:extLst>
              <a:ext uri="{FF2B5EF4-FFF2-40B4-BE49-F238E27FC236}">
                <a16:creationId xmlns:a16="http://schemas.microsoft.com/office/drawing/2014/main" id="{69AFB6D3-E27F-4F59-9AFA-66B1F7FCB96A}"/>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A25B8EA3-7F9F-4B57-8E11-F6F36F5BDF6C}"/>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A picture containing text, outdoor, sign&#10;&#10;Description automatically generated">
            <a:extLst>
              <a:ext uri="{FF2B5EF4-FFF2-40B4-BE49-F238E27FC236}">
                <a16:creationId xmlns:a16="http://schemas.microsoft.com/office/drawing/2014/main" id="{02280BE7-6268-4B3E-92F0-4F7E77233B4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81159"/>
            <a:ext cx="2168947" cy="333218"/>
          </a:xfrm>
          <a:prstGeom prst="rect">
            <a:avLst/>
          </a:prstGeom>
        </p:spPr>
      </p:pic>
    </p:spTree>
    <p:extLst>
      <p:ext uri="{BB962C8B-B14F-4D97-AF65-F5344CB8AC3E}">
        <p14:creationId xmlns:p14="http://schemas.microsoft.com/office/powerpoint/2010/main" val="23771963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8F05DF-C270-4926-B2FE-243CBF36408C}"/>
              </a:ext>
            </a:extLst>
          </p:cNvPr>
          <p:cNvSpPr>
            <a:spLocks noGrp="1"/>
          </p:cNvSpPr>
          <p:nvPr>
            <p:ph type="title" hasCustomPrompt="1"/>
          </p:nvPr>
        </p:nvSpPr>
        <p:spPr>
          <a:xfrm>
            <a:off x="838200" y="703943"/>
            <a:ext cx="10541000" cy="636361"/>
          </a:xfrm>
          <a:prstGeom prst="rect">
            <a:avLst/>
          </a:prstGeom>
        </p:spPr>
        <p:txBody>
          <a:bodyPr/>
          <a:lstStyle>
            <a:lvl1pPr>
              <a:defRPr sz="3200" b="1" i="0" baseline="0">
                <a:solidFill>
                  <a:srgbClr val="00645B"/>
                </a:solidFill>
                <a:latin typeface="Calibri" panose="020F0502020204030204" pitchFamily="34" charset="0"/>
                <a:cs typeface="Poppins SemiBold" panose="00000700000000000000" pitchFamily="2" charset="0"/>
              </a:defRPr>
            </a:lvl1pPr>
          </a:lstStyle>
          <a:p>
            <a:r>
              <a:rPr lang="en-US" dirty="0"/>
              <a:t>Click to add slide title</a:t>
            </a:r>
          </a:p>
        </p:txBody>
      </p:sp>
      <p:sp>
        <p:nvSpPr>
          <p:cNvPr id="12" name="Text Placeholder 11">
            <a:extLst>
              <a:ext uri="{FF2B5EF4-FFF2-40B4-BE49-F238E27FC236}">
                <a16:creationId xmlns:a16="http://schemas.microsoft.com/office/drawing/2014/main" id="{2385C9BF-7886-4B59-86FB-2B786576C9A6}"/>
              </a:ext>
            </a:extLst>
          </p:cNvPr>
          <p:cNvSpPr>
            <a:spLocks noGrp="1"/>
          </p:cNvSpPr>
          <p:nvPr>
            <p:ph type="body" sz="quarter" idx="10" hasCustomPrompt="1"/>
          </p:nvPr>
        </p:nvSpPr>
        <p:spPr>
          <a:xfrm>
            <a:off x="838200" y="1538742"/>
            <a:ext cx="6388689" cy="4615315"/>
          </a:xfrm>
          <a:prstGeom prst="rect">
            <a:avLst/>
          </a:prstGeom>
        </p:spPr>
        <p:txBody>
          <a:bodyPr/>
          <a:lstStyle>
            <a:lvl1pPr>
              <a:defRPr baseline="0">
                <a:latin typeface="Calibri" panose="020F0502020204030204" pitchFamily="34" charset="0"/>
                <a:cs typeface="Poppins" panose="00000500000000000000" pitchFamily="2" charset="0"/>
              </a:defRPr>
            </a:lvl1pPr>
            <a:lvl2pPr>
              <a:defRPr baseline="0">
                <a:latin typeface="Calibri" panose="020F0502020204030204" pitchFamily="34" charset="0"/>
                <a:cs typeface="Poppins" panose="00000500000000000000" pitchFamily="2" charset="0"/>
              </a:defRPr>
            </a:lvl2pPr>
            <a:lvl3pPr>
              <a:defRPr baseline="0">
                <a:latin typeface="Calibri" panose="020F0502020204030204" pitchFamily="34" charset="0"/>
                <a:cs typeface="Poppins" panose="00000500000000000000" pitchFamily="2" charset="0"/>
              </a:defRPr>
            </a:lvl3pPr>
            <a:lvl4pPr>
              <a:defRPr baseline="0">
                <a:latin typeface="Calibri" panose="020F0502020204030204" pitchFamily="34" charset="0"/>
                <a:cs typeface="Poppins" panose="00000500000000000000" pitchFamily="2" charset="0"/>
              </a:defRPr>
            </a:lvl4pPr>
            <a:lvl5pPr>
              <a:defRPr baseline="0">
                <a:latin typeface="Calibri" panose="020F0502020204030204" pitchFamily="34" charset="0"/>
                <a:cs typeface="Poppins" panose="00000500000000000000" pitchFamily="2" charset="0"/>
              </a:defRPr>
            </a:lvl5pPr>
          </a:lstStyle>
          <a:p>
            <a:pPr lvl="0"/>
            <a:r>
              <a:rPr lang="en-US" dirty="0"/>
              <a:t>Click to add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Picture Placeholder 15">
            <a:extLst>
              <a:ext uri="{FF2B5EF4-FFF2-40B4-BE49-F238E27FC236}">
                <a16:creationId xmlns:a16="http://schemas.microsoft.com/office/drawing/2014/main" id="{D99B9CD2-8B51-44A1-9F9C-2AB887BA2ECD}"/>
              </a:ext>
            </a:extLst>
          </p:cNvPr>
          <p:cNvSpPr>
            <a:spLocks noGrp="1"/>
          </p:cNvSpPr>
          <p:nvPr>
            <p:ph type="pic" sz="quarter" idx="11" hasCustomPrompt="1"/>
          </p:nvPr>
        </p:nvSpPr>
        <p:spPr>
          <a:xfrm>
            <a:off x="7408814" y="1538288"/>
            <a:ext cx="3970386" cy="4616450"/>
          </a:xfrm>
          <a:prstGeom prst="rect">
            <a:avLst/>
          </a:prstGeom>
        </p:spPr>
        <p:txBody>
          <a:bodyPr/>
          <a:lstStyle>
            <a:lvl1pPr marL="0" indent="0">
              <a:buNone/>
              <a:defRPr/>
            </a:lvl1pPr>
          </a:lstStyle>
          <a:p>
            <a:r>
              <a:rPr lang="en-US" dirty="0"/>
              <a:t>Click the icon in the </a:t>
            </a:r>
            <a:r>
              <a:rPr lang="en-US" dirty="0" err="1"/>
              <a:t>centre</a:t>
            </a:r>
            <a:r>
              <a:rPr lang="en-US" dirty="0"/>
              <a:t> to add media in this section</a:t>
            </a:r>
          </a:p>
        </p:txBody>
      </p:sp>
      <p:sp>
        <p:nvSpPr>
          <p:cNvPr id="17" name="Rectangle 16">
            <a:extLst>
              <a:ext uri="{FF2B5EF4-FFF2-40B4-BE49-F238E27FC236}">
                <a16:creationId xmlns:a16="http://schemas.microsoft.com/office/drawing/2014/main" id="{138F52BB-7066-497D-BE16-0327C3A0C280}"/>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B896331-40EE-457E-89B0-CADF4254747E}"/>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A picture containing text, outdoor, sign&#10;&#10;Description automatically generated">
            <a:extLst>
              <a:ext uri="{FF2B5EF4-FFF2-40B4-BE49-F238E27FC236}">
                <a16:creationId xmlns:a16="http://schemas.microsoft.com/office/drawing/2014/main" id="{CBC61E7C-13E8-4171-86A5-EBBEBD41237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81159"/>
            <a:ext cx="2168947" cy="333218"/>
          </a:xfrm>
          <a:prstGeom prst="rect">
            <a:avLst/>
          </a:prstGeom>
        </p:spPr>
      </p:pic>
    </p:spTree>
    <p:extLst>
      <p:ext uri="{BB962C8B-B14F-4D97-AF65-F5344CB8AC3E}">
        <p14:creationId xmlns:p14="http://schemas.microsoft.com/office/powerpoint/2010/main" val="319634713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Column">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508F05DF-C270-4926-B2FE-243CBF36408C}"/>
              </a:ext>
            </a:extLst>
          </p:cNvPr>
          <p:cNvSpPr>
            <a:spLocks noGrp="1"/>
          </p:cNvSpPr>
          <p:nvPr>
            <p:ph type="title" hasCustomPrompt="1"/>
          </p:nvPr>
        </p:nvSpPr>
        <p:spPr>
          <a:xfrm>
            <a:off x="838200" y="703943"/>
            <a:ext cx="10541000" cy="636361"/>
          </a:xfrm>
          <a:prstGeom prst="rect">
            <a:avLst/>
          </a:prstGeom>
        </p:spPr>
        <p:txBody>
          <a:bodyPr/>
          <a:lstStyle>
            <a:lvl1pPr>
              <a:defRPr sz="3200" b="1" i="0" baseline="0">
                <a:latin typeface="Calibri" panose="020F0502020204030204" pitchFamily="34" charset="0"/>
                <a:cs typeface="Poppins SemiBold" panose="00000700000000000000" pitchFamily="2" charset="0"/>
              </a:defRPr>
            </a:lvl1pPr>
          </a:lstStyle>
          <a:p>
            <a:r>
              <a:rPr lang="en-US" dirty="0"/>
              <a:t>Click to add slide title</a:t>
            </a:r>
          </a:p>
        </p:txBody>
      </p:sp>
      <p:sp>
        <p:nvSpPr>
          <p:cNvPr id="12" name="Text Placeholder 11">
            <a:extLst>
              <a:ext uri="{FF2B5EF4-FFF2-40B4-BE49-F238E27FC236}">
                <a16:creationId xmlns:a16="http://schemas.microsoft.com/office/drawing/2014/main" id="{2385C9BF-7886-4B59-86FB-2B786576C9A6}"/>
              </a:ext>
            </a:extLst>
          </p:cNvPr>
          <p:cNvSpPr>
            <a:spLocks noGrp="1"/>
          </p:cNvSpPr>
          <p:nvPr>
            <p:ph type="body" sz="quarter" idx="10" hasCustomPrompt="1"/>
          </p:nvPr>
        </p:nvSpPr>
        <p:spPr>
          <a:xfrm>
            <a:off x="838201" y="1538742"/>
            <a:ext cx="5138650" cy="4615315"/>
          </a:xfrm>
          <a:prstGeom prst="rect">
            <a:avLst/>
          </a:prstGeom>
        </p:spPr>
        <p:txBody>
          <a:bodyPr/>
          <a:lstStyle>
            <a:lvl1pPr>
              <a:defRPr baseline="0">
                <a:latin typeface="Calibri" panose="020F0502020204030204" pitchFamily="34" charset="0"/>
                <a:cs typeface="Poppins" panose="00000500000000000000" pitchFamily="2" charset="0"/>
              </a:defRPr>
            </a:lvl1pPr>
            <a:lvl2pPr>
              <a:defRPr baseline="0">
                <a:latin typeface="Calibri" panose="020F0502020204030204" pitchFamily="34" charset="0"/>
                <a:cs typeface="Poppins" panose="00000500000000000000" pitchFamily="2" charset="0"/>
              </a:defRPr>
            </a:lvl2pPr>
            <a:lvl3pPr>
              <a:defRPr baseline="0">
                <a:latin typeface="Calibri" panose="020F0502020204030204" pitchFamily="34" charset="0"/>
                <a:cs typeface="Poppins" panose="00000500000000000000" pitchFamily="2" charset="0"/>
              </a:defRPr>
            </a:lvl3pPr>
            <a:lvl4pPr>
              <a:defRPr baseline="0">
                <a:latin typeface="Calibri" panose="020F0502020204030204" pitchFamily="34" charset="0"/>
                <a:cs typeface="Poppins" panose="00000500000000000000" pitchFamily="2" charset="0"/>
              </a:defRPr>
            </a:lvl4pPr>
            <a:lvl5pPr>
              <a:defRPr baseline="0">
                <a:latin typeface="Calibri" panose="020F0502020204030204" pitchFamily="34" charset="0"/>
                <a:cs typeface="Poppins" panose="00000500000000000000" pitchFamily="2" charset="0"/>
              </a:defRPr>
            </a:lvl5pPr>
          </a:lstStyle>
          <a:p>
            <a:pPr lvl="0"/>
            <a:r>
              <a:rPr lang="en-US" dirty="0"/>
              <a:t>Click to add slide content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Rectangle 16">
            <a:extLst>
              <a:ext uri="{FF2B5EF4-FFF2-40B4-BE49-F238E27FC236}">
                <a16:creationId xmlns:a16="http://schemas.microsoft.com/office/drawing/2014/main" id="{138F52BB-7066-497D-BE16-0327C3A0C280}"/>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B896331-40EE-457E-89B0-CADF4254747E}"/>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1">
            <a:extLst>
              <a:ext uri="{FF2B5EF4-FFF2-40B4-BE49-F238E27FC236}">
                <a16:creationId xmlns:a16="http://schemas.microsoft.com/office/drawing/2014/main" id="{B452A5AD-E147-4BC1-821D-482384835CD8}"/>
              </a:ext>
            </a:extLst>
          </p:cNvPr>
          <p:cNvSpPr>
            <a:spLocks noGrp="1"/>
          </p:cNvSpPr>
          <p:nvPr>
            <p:ph type="body" sz="quarter" idx="11" hasCustomPrompt="1"/>
          </p:nvPr>
        </p:nvSpPr>
        <p:spPr>
          <a:xfrm>
            <a:off x="6240550" y="1538741"/>
            <a:ext cx="5138650" cy="4615315"/>
          </a:xfrm>
          <a:prstGeom prst="rect">
            <a:avLst/>
          </a:prstGeom>
        </p:spPr>
        <p:txBody>
          <a:bodyPr/>
          <a:lstStyle>
            <a:lvl1pPr>
              <a:defRPr>
                <a:latin typeface="+mn-lt"/>
                <a:cs typeface="Poppins" panose="00000500000000000000" pitchFamily="2" charset="0"/>
              </a:defRPr>
            </a:lvl1pPr>
            <a:lvl2pPr>
              <a:defRPr>
                <a:latin typeface="+mn-lt"/>
                <a:cs typeface="Poppins" panose="00000500000000000000" pitchFamily="2" charset="0"/>
              </a:defRPr>
            </a:lvl2pPr>
            <a:lvl3pPr>
              <a:defRPr>
                <a:latin typeface="+mn-lt"/>
                <a:cs typeface="Poppins" panose="00000500000000000000" pitchFamily="2" charset="0"/>
              </a:defRPr>
            </a:lvl3pPr>
            <a:lvl4pPr>
              <a:defRPr>
                <a:latin typeface="+mn-lt"/>
                <a:cs typeface="Poppins" panose="00000500000000000000" pitchFamily="2" charset="0"/>
              </a:defRPr>
            </a:lvl4pPr>
            <a:lvl5pPr>
              <a:defRPr>
                <a:latin typeface="+mn-lt"/>
                <a:cs typeface="Poppins" panose="00000500000000000000" pitchFamily="2" charset="0"/>
              </a:defRPr>
            </a:lvl5pPr>
          </a:lstStyle>
          <a:p>
            <a:pPr lvl="0"/>
            <a:r>
              <a:rPr lang="en-US" dirty="0"/>
              <a:t>Click to add slide content</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descr="A picture containing text, outdoor, sign&#10;&#10;Description automatically generated">
            <a:extLst>
              <a:ext uri="{FF2B5EF4-FFF2-40B4-BE49-F238E27FC236}">
                <a16:creationId xmlns:a16="http://schemas.microsoft.com/office/drawing/2014/main" id="{D1E3A7D2-BC79-4E36-B124-DDFAC0ACCDC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81159"/>
            <a:ext cx="2168947" cy="333218"/>
          </a:xfrm>
          <a:prstGeom prst="rect">
            <a:avLst/>
          </a:prstGeom>
        </p:spPr>
      </p:pic>
    </p:spTree>
    <p:extLst>
      <p:ext uri="{BB962C8B-B14F-4D97-AF65-F5344CB8AC3E}">
        <p14:creationId xmlns:p14="http://schemas.microsoft.com/office/powerpoint/2010/main" val="48562914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94FB27-5462-4F85-88FD-BB2570D45C73}"/>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AA15C2E-5E9C-44FE-A7B6-97E1976555AE}"/>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descr="A picture containing text, outdoor, sign&#10;&#10;Description automatically generated">
            <a:extLst>
              <a:ext uri="{FF2B5EF4-FFF2-40B4-BE49-F238E27FC236}">
                <a16:creationId xmlns:a16="http://schemas.microsoft.com/office/drawing/2014/main" id="{029BB897-0FD3-41FD-AE78-DCEEA701701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933451" y="5114284"/>
            <a:ext cx="3461653" cy="531818"/>
          </a:xfrm>
          <a:prstGeom prst="rect">
            <a:avLst/>
          </a:prstGeom>
        </p:spPr>
      </p:pic>
      <p:sp>
        <p:nvSpPr>
          <p:cNvPr id="11" name="Title 7">
            <a:extLst>
              <a:ext uri="{FF2B5EF4-FFF2-40B4-BE49-F238E27FC236}">
                <a16:creationId xmlns:a16="http://schemas.microsoft.com/office/drawing/2014/main" id="{7C05628D-133C-470B-B893-9DA65BF1DD7F}"/>
              </a:ext>
            </a:extLst>
          </p:cNvPr>
          <p:cNvSpPr txBox="1">
            <a:spLocks/>
          </p:cNvSpPr>
          <p:nvPr userDrawn="1"/>
        </p:nvSpPr>
        <p:spPr>
          <a:xfrm>
            <a:off x="838200" y="5921147"/>
            <a:ext cx="10541000" cy="636361"/>
          </a:xfrm>
          <a:prstGeom prst="rect">
            <a:avLst/>
          </a:prstGeom>
        </p:spPr>
        <p:txBody>
          <a:bodyPr/>
          <a:lstStyle>
            <a:lvl1pPr algn="l" defTabSz="914400" rtl="0" eaLnBrk="1" latinLnBrk="0" hangingPunct="1">
              <a:lnSpc>
                <a:spcPct val="90000"/>
              </a:lnSpc>
              <a:spcBef>
                <a:spcPct val="0"/>
              </a:spcBef>
              <a:buNone/>
              <a:defRPr sz="3200" kern="1200">
                <a:solidFill>
                  <a:schemeClr val="tx1"/>
                </a:solidFill>
                <a:latin typeface="Poppins SemiBold" panose="00000700000000000000" pitchFamily="2" charset="0"/>
                <a:ea typeface="+mj-ea"/>
                <a:cs typeface="Poppins SemiBold" panose="00000700000000000000" pitchFamily="2" charset="0"/>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en-US" sz="1400" baseline="0" dirty="0">
                <a:solidFill>
                  <a:schemeClr val="bg2">
                    <a:lumMod val="50000"/>
                  </a:schemeClr>
                </a:solidFill>
                <a:latin typeface="Calibri Light" panose="020F0302020204030204" pitchFamily="34" charset="0"/>
                <a:cs typeface="Poppins" panose="00000500000000000000" pitchFamily="2" charset="0"/>
              </a:rPr>
              <a:t>104, Prestige Meridian – I, No. 29, M.G. Road, Bangalore – 560 001, India</a:t>
            </a:r>
          </a:p>
          <a:p>
            <a:pPr marL="0" marR="0" lvl="0" indent="0" algn="l" defTabSz="914400" rtl="0" eaLnBrk="1" fontAlgn="auto" latinLnBrk="0" hangingPunct="1">
              <a:lnSpc>
                <a:spcPct val="90000"/>
              </a:lnSpc>
              <a:spcBef>
                <a:spcPct val="0"/>
              </a:spcBef>
              <a:spcAft>
                <a:spcPts val="0"/>
              </a:spcAft>
              <a:buClrTx/>
              <a:buSzTx/>
              <a:buFontTx/>
              <a:buNone/>
              <a:tabLst/>
              <a:defRPr/>
            </a:pPr>
            <a:r>
              <a:rPr lang="en-US" sz="1400" baseline="0" dirty="0">
                <a:solidFill>
                  <a:schemeClr val="bg2">
                    <a:lumMod val="50000"/>
                  </a:schemeClr>
                </a:solidFill>
                <a:latin typeface="Calibri Light" panose="020F0302020204030204" pitchFamily="34" charset="0"/>
                <a:cs typeface="Poppins" panose="00000500000000000000" pitchFamily="2" charset="0"/>
              </a:rPr>
              <a:t>Other offices in Mumbai and New York</a:t>
            </a:r>
          </a:p>
          <a:p>
            <a:r>
              <a:rPr lang="en-US" sz="1400" baseline="0" dirty="0">
                <a:solidFill>
                  <a:schemeClr val="bg2">
                    <a:lumMod val="50000"/>
                  </a:schemeClr>
                </a:solidFill>
                <a:latin typeface="Calibri Light" panose="020F0302020204030204" pitchFamily="34" charset="0"/>
                <a:cs typeface="Poppins" panose="00000500000000000000" pitchFamily="2" charset="0"/>
              </a:rPr>
              <a:t>Integrated network offices in Chennai, Hyderabad and New Delhi</a:t>
            </a:r>
          </a:p>
        </p:txBody>
      </p:sp>
      <p:sp>
        <p:nvSpPr>
          <p:cNvPr id="13" name="Text Placeholder 15">
            <a:extLst>
              <a:ext uri="{FF2B5EF4-FFF2-40B4-BE49-F238E27FC236}">
                <a16:creationId xmlns:a16="http://schemas.microsoft.com/office/drawing/2014/main" id="{8AB100AA-D78E-4BA3-9A21-4F24C6CCB7F6}"/>
              </a:ext>
            </a:extLst>
          </p:cNvPr>
          <p:cNvSpPr>
            <a:spLocks noGrp="1"/>
          </p:cNvSpPr>
          <p:nvPr>
            <p:ph type="body" sz="quarter" idx="13" hasCustomPrompt="1"/>
          </p:nvPr>
        </p:nvSpPr>
        <p:spPr>
          <a:xfrm>
            <a:off x="838200" y="2561690"/>
            <a:ext cx="7151688" cy="404515"/>
          </a:xfrm>
          <a:prstGeom prst="rect">
            <a:avLst/>
          </a:prstGeom>
        </p:spPr>
        <p:txBody>
          <a:bodyPr/>
          <a:lstStyle>
            <a:lvl1pPr marL="0" indent="0">
              <a:buNone/>
              <a:defRPr sz="1800" baseline="0">
                <a:solidFill>
                  <a:schemeClr val="bg2">
                    <a:lumMod val="75000"/>
                  </a:schemeClr>
                </a:solidFill>
                <a:latin typeface="Calibri" panose="020F0502020204030204" pitchFamily="34" charset="0"/>
              </a:defRPr>
            </a:lvl1pPr>
          </a:lstStyle>
          <a:p>
            <a:pPr lvl="0"/>
            <a:r>
              <a:rPr lang="en-US" dirty="0"/>
              <a:t>Click here to insert your email ID and contact number. Separate with |</a:t>
            </a:r>
          </a:p>
        </p:txBody>
      </p:sp>
      <p:sp>
        <p:nvSpPr>
          <p:cNvPr id="14" name="Text Placeholder 15">
            <a:extLst>
              <a:ext uri="{FF2B5EF4-FFF2-40B4-BE49-F238E27FC236}">
                <a16:creationId xmlns:a16="http://schemas.microsoft.com/office/drawing/2014/main" id="{F1C80958-EBFE-432F-9A03-FBAB6AFE073D}"/>
              </a:ext>
            </a:extLst>
          </p:cNvPr>
          <p:cNvSpPr>
            <a:spLocks noGrp="1"/>
          </p:cNvSpPr>
          <p:nvPr>
            <p:ph type="body" sz="quarter" idx="12" hasCustomPrompt="1"/>
          </p:nvPr>
        </p:nvSpPr>
        <p:spPr>
          <a:xfrm>
            <a:off x="838200" y="2075842"/>
            <a:ext cx="7151688" cy="404515"/>
          </a:xfrm>
          <a:prstGeom prst="rect">
            <a:avLst/>
          </a:prstGeom>
        </p:spPr>
        <p:txBody>
          <a:bodyPr/>
          <a:lstStyle>
            <a:lvl1pPr marL="0" indent="0">
              <a:buNone/>
              <a:defRPr sz="1800" baseline="0">
                <a:solidFill>
                  <a:schemeClr val="bg2">
                    <a:lumMod val="75000"/>
                  </a:schemeClr>
                </a:solidFill>
                <a:latin typeface="Calibri" panose="020F0502020204030204" pitchFamily="34" charset="0"/>
              </a:defRPr>
            </a:lvl1pPr>
          </a:lstStyle>
          <a:p>
            <a:pPr lvl="0"/>
            <a:r>
              <a:rPr lang="en-US" dirty="0"/>
              <a:t>Click here to insert your designation</a:t>
            </a:r>
          </a:p>
        </p:txBody>
      </p:sp>
      <p:sp>
        <p:nvSpPr>
          <p:cNvPr id="15" name="Content Placeholder 8">
            <a:extLst>
              <a:ext uri="{FF2B5EF4-FFF2-40B4-BE49-F238E27FC236}">
                <a16:creationId xmlns:a16="http://schemas.microsoft.com/office/drawing/2014/main" id="{592C1FA9-5538-4CE5-BB7B-DADC3489570B}"/>
              </a:ext>
            </a:extLst>
          </p:cNvPr>
          <p:cNvSpPr>
            <a:spLocks noGrp="1"/>
          </p:cNvSpPr>
          <p:nvPr>
            <p:ph sz="quarter" idx="11" hasCustomPrompt="1"/>
          </p:nvPr>
        </p:nvSpPr>
        <p:spPr>
          <a:xfrm>
            <a:off x="838200" y="1522026"/>
            <a:ext cx="7164388" cy="465137"/>
          </a:xfrm>
          <a:prstGeom prst="rect">
            <a:avLst/>
          </a:prstGeom>
        </p:spPr>
        <p:txBody>
          <a:bodyPr/>
          <a:lstStyle>
            <a:lvl1pPr marL="0" indent="0">
              <a:buNone/>
              <a:defRPr b="1" baseline="0">
                <a:solidFill>
                  <a:srgbClr val="EFC99D"/>
                </a:solidFill>
                <a:latin typeface="Calibri" panose="020F0502020204030204" pitchFamily="34" charset="0"/>
              </a:defRPr>
            </a:lvl1pPr>
          </a:lstStyle>
          <a:p>
            <a:pPr lvl="0"/>
            <a:r>
              <a:rPr lang="en-US" dirty="0"/>
              <a:t>Click here to insert your name</a:t>
            </a:r>
          </a:p>
        </p:txBody>
      </p:sp>
    </p:spTree>
    <p:extLst>
      <p:ext uri="{BB962C8B-B14F-4D97-AF65-F5344CB8AC3E}">
        <p14:creationId xmlns:p14="http://schemas.microsoft.com/office/powerpoint/2010/main" val="291929024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E94FB27-5462-4F85-88FD-BB2570D45C73}"/>
              </a:ext>
            </a:extLst>
          </p:cNvPr>
          <p:cNvSpPr/>
          <p:nvPr userDrawn="1"/>
        </p:nvSpPr>
        <p:spPr>
          <a:xfrm>
            <a:off x="0" y="0"/>
            <a:ext cx="142875" cy="6858000"/>
          </a:xfrm>
          <a:prstGeom prst="rect">
            <a:avLst/>
          </a:prstGeom>
          <a:solidFill>
            <a:srgbClr val="0064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ectangle 3">
            <a:extLst>
              <a:ext uri="{FF2B5EF4-FFF2-40B4-BE49-F238E27FC236}">
                <a16:creationId xmlns:a16="http://schemas.microsoft.com/office/drawing/2014/main" id="{8AA15C2E-5E9C-44FE-A7B6-97E1976555AE}"/>
              </a:ext>
            </a:extLst>
          </p:cNvPr>
          <p:cNvSpPr/>
          <p:nvPr userDrawn="1"/>
        </p:nvSpPr>
        <p:spPr>
          <a:xfrm>
            <a:off x="233362" y="0"/>
            <a:ext cx="45719" cy="6858000"/>
          </a:xfrm>
          <a:prstGeom prst="rect">
            <a:avLst/>
          </a:prstGeom>
          <a:solidFill>
            <a:srgbClr val="EFC99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picture containing text, outdoor, sign&#10;&#10;Description automatically generated">
            <a:extLst>
              <a:ext uri="{FF2B5EF4-FFF2-40B4-BE49-F238E27FC236}">
                <a16:creationId xmlns:a16="http://schemas.microsoft.com/office/drawing/2014/main" id="{570DB34F-B6AA-4060-80A8-04492F41BF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8200" y="6281159"/>
            <a:ext cx="2168947" cy="333218"/>
          </a:xfrm>
          <a:prstGeom prst="rect">
            <a:avLst/>
          </a:prstGeom>
        </p:spPr>
      </p:pic>
    </p:spTree>
    <p:extLst>
      <p:ext uri="{BB962C8B-B14F-4D97-AF65-F5344CB8AC3E}">
        <p14:creationId xmlns:p14="http://schemas.microsoft.com/office/powerpoint/2010/main" val="2687583695"/>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7BA03C2-250E-43FB-B07A-06E7970D7A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userDrawn="1">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 name="TextBox 5">
            <a:extLst>
              <a:ext uri="{FF2B5EF4-FFF2-40B4-BE49-F238E27FC236}">
                <a16:creationId xmlns:a16="http://schemas.microsoft.com/office/drawing/2014/main" id="{D6BC82F6-C32B-454B-8069-774C6F156E8B}"/>
              </a:ext>
            </a:extLst>
          </p:cNvPr>
          <p:cNvSpPr txBox="1"/>
          <p:nvPr userDrawn="1"/>
        </p:nvSpPr>
        <p:spPr>
          <a:xfrm>
            <a:off x="9502925" y="6371771"/>
            <a:ext cx="2623558" cy="276999"/>
          </a:xfrm>
          <a:prstGeom prst="rect">
            <a:avLst/>
          </a:prstGeom>
          <a:noFill/>
        </p:spPr>
        <p:txBody>
          <a:bodyPr wrap="square" rtlCol="0">
            <a:spAutoFit/>
          </a:bodyPr>
          <a:lstStyle/>
          <a:p>
            <a:r>
              <a:rPr lang="en-US" sz="1200" dirty="0">
                <a:latin typeface="Poppins" panose="00000500000000000000" pitchFamily="2" charset="0"/>
                <a:cs typeface="Poppins" panose="00000500000000000000" pitchFamily="2" charset="0"/>
              </a:rPr>
              <a:t>www.majmudarindia.com | </a:t>
            </a:r>
            <a:fld id="{CEB61ED4-46E9-4142-9C0C-56FC023E8F54}" type="slidenum">
              <a:rPr lang="en-US" sz="1200" b="1" smtClean="0">
                <a:solidFill>
                  <a:srgbClr val="EFC99D"/>
                </a:solidFill>
                <a:latin typeface="Poppins" panose="00000500000000000000" pitchFamily="2" charset="0"/>
                <a:cs typeface="Poppins" panose="00000500000000000000" pitchFamily="2" charset="0"/>
              </a:rPr>
              <a:t>‹#›</a:t>
            </a:fld>
            <a:endParaRPr lang="en-US" sz="1200" b="1" dirty="0">
              <a:solidFill>
                <a:srgbClr val="EFC99D"/>
              </a:solidFill>
              <a:latin typeface="Poppins" panose="00000500000000000000" pitchFamily="2" charset="0"/>
              <a:cs typeface="Poppins" panose="00000500000000000000" pitchFamily="2" charset="0"/>
            </a:endParaRPr>
          </a:p>
        </p:txBody>
      </p:sp>
    </p:spTree>
    <p:extLst>
      <p:ext uri="{BB962C8B-B14F-4D97-AF65-F5344CB8AC3E}">
        <p14:creationId xmlns:p14="http://schemas.microsoft.com/office/powerpoint/2010/main" val="2676024003"/>
      </p:ext>
    </p:extLst>
  </p:cSld>
  <p:clrMap bg1="lt1" tx1="dk1" bg2="lt2" tx2="dk2" accent1="accent1" accent2="accent2" accent3="accent3" accent4="accent4" accent5="accent5" accent6="accent6" hlink="hlink" folHlink="folHlink"/>
  <p:sldLayoutIdLst>
    <p:sldLayoutId id="2147483658" r:id="rId1"/>
    <p:sldLayoutId id="2147483654" r:id="rId2"/>
    <p:sldLayoutId id="2147483653" r:id="rId3"/>
    <p:sldLayoutId id="2147483650" r:id="rId4"/>
    <p:sldLayoutId id="2147483657" r:id="rId5"/>
    <p:sldLayoutId id="2147483651" r:id="rId6"/>
    <p:sldLayoutId id="2147483656" r:id="rId7"/>
  </p:sldLayoutIdLst>
  <mc:AlternateContent xmlns:mc="http://schemas.openxmlformats.org/markup-compatibility/2006" xmlns:p14="http://schemas.microsoft.com/office/powerpoint/2010/main">
    <mc:Choice Requires="p14">
      <p:transition p14:dur="0" advClick="0"/>
    </mc:Choice>
    <mc:Fallback xmlns="">
      <p:transition advClick="0"/>
    </mc:Fallback>
  </mc:AlternateConten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44000"/>
          </a:schemeClr>
        </a:solidFill>
        <a:effectLst/>
      </p:bgPr>
    </p:bg>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2A44328-AFE7-4AA2-A69D-69FDAA19A594}"/>
              </a:ext>
            </a:extLst>
          </p:cNvPr>
          <p:cNvSpPr>
            <a:spLocks noGrp="1"/>
          </p:cNvSpPr>
          <p:nvPr>
            <p:ph sz="quarter" idx="4294967295"/>
          </p:nvPr>
        </p:nvSpPr>
        <p:spPr>
          <a:xfrm>
            <a:off x="825500" y="713728"/>
            <a:ext cx="10541000" cy="636587"/>
          </a:xfrm>
          <a:prstGeom prst="rect">
            <a:avLst/>
          </a:prstGeom>
        </p:spPr>
        <p:txBody>
          <a:bodyPr/>
          <a:lstStyle/>
          <a:p>
            <a:pPr marL="0" indent="0" algn="ctr">
              <a:buNone/>
            </a:pPr>
            <a:r>
              <a:rPr lang="en-US" sz="3200" b="1" dirty="0">
                <a:solidFill>
                  <a:srgbClr val="00645B"/>
                </a:solidFill>
                <a:latin typeface="Arial" panose="020B0604020202020204" pitchFamily="34" charset="0"/>
                <a:cs typeface="Arial" panose="020B0604020202020204" pitchFamily="34" charset="0"/>
              </a:rPr>
              <a:t>MANAGING DISPUTES IN INDIA - EFFECTIVE STRATEGIES</a:t>
            </a:r>
          </a:p>
        </p:txBody>
      </p:sp>
      <p:sp>
        <p:nvSpPr>
          <p:cNvPr id="4" name="TextBox 3">
            <a:extLst>
              <a:ext uri="{FF2B5EF4-FFF2-40B4-BE49-F238E27FC236}">
                <a16:creationId xmlns:a16="http://schemas.microsoft.com/office/drawing/2014/main" id="{F4D04647-9D22-FF8B-0DAF-965B6AC90F04}"/>
              </a:ext>
            </a:extLst>
          </p:cNvPr>
          <p:cNvSpPr txBox="1"/>
          <p:nvPr/>
        </p:nvSpPr>
        <p:spPr>
          <a:xfrm>
            <a:off x="3048000" y="2890391"/>
            <a:ext cx="6096000" cy="738664"/>
          </a:xfrm>
          <a:prstGeom prst="rect">
            <a:avLst/>
          </a:prstGeom>
          <a:noFill/>
        </p:spPr>
        <p:txBody>
          <a:bodyPr wrap="square">
            <a:spAutoFit/>
          </a:bodyPr>
          <a:lstStyle/>
          <a:p>
            <a:pPr algn="ctr"/>
            <a:r>
              <a:rPr lang="en-US" b="1" dirty="0">
                <a:solidFill>
                  <a:srgbClr val="00645B"/>
                </a:solidFill>
                <a:latin typeface="Arial" panose="020B0604020202020204" pitchFamily="34" charset="0"/>
                <a:cs typeface="Arial" panose="020B0604020202020204" pitchFamily="34" charset="0"/>
              </a:rPr>
              <a:t>NEERAV MERCHANT</a:t>
            </a:r>
            <a:br>
              <a:rPr lang="en-US" sz="3200" b="1" dirty="0">
                <a:solidFill>
                  <a:srgbClr val="00645B"/>
                </a:solidFill>
                <a:cs typeface="Arial" panose="020B0604020202020204" pitchFamily="34" charset="0"/>
              </a:rPr>
            </a:br>
            <a:r>
              <a:rPr lang="en-US" sz="1200" b="1" dirty="0">
                <a:solidFill>
                  <a:srgbClr val="00645B"/>
                </a:solidFill>
                <a:latin typeface="Arial" panose="020B0604020202020204" pitchFamily="34" charset="0"/>
                <a:cs typeface="Arial" panose="020B0604020202020204" pitchFamily="34" charset="0"/>
              </a:rPr>
              <a:t>Partner, Head - Disputes</a:t>
            </a:r>
            <a:br>
              <a:rPr lang="en-US" sz="1200" b="1" dirty="0">
                <a:solidFill>
                  <a:srgbClr val="00645B"/>
                </a:solidFill>
                <a:latin typeface="Arial" panose="020B0604020202020204" pitchFamily="34" charset="0"/>
                <a:cs typeface="Arial" panose="020B0604020202020204" pitchFamily="34" charset="0"/>
              </a:rPr>
            </a:br>
            <a:r>
              <a:rPr lang="en-US" sz="1200" b="1" dirty="0">
                <a:solidFill>
                  <a:srgbClr val="00645B"/>
                </a:solidFill>
                <a:latin typeface="Arial" panose="020B0604020202020204" pitchFamily="34" charset="0"/>
                <a:cs typeface="Arial" panose="020B0604020202020204" pitchFamily="34" charset="0"/>
              </a:rPr>
              <a:t>E-mail: nmerchant@majmudarindia.com</a:t>
            </a:r>
            <a:endParaRPr lang="en-IN" sz="1200" b="1" dirty="0">
              <a:solidFill>
                <a:srgbClr val="00645B"/>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738861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OVERVIEW OF THE ARBITRATION ACT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842880"/>
            <a:ext cx="10550236" cy="5415045"/>
          </a:xfrm>
        </p:spPr>
        <p:txBody>
          <a:bodyPr/>
          <a:lstStyle/>
          <a:p>
            <a:pPr marL="464400" lvl="1" indent="-464400">
              <a:buFont typeface="Wingdings" panose="05000000000000000000" pitchFamily="2" charset="2"/>
              <a:buChar char="Ø"/>
              <a:tabLst>
                <a:tab pos="628650" algn="l"/>
                <a:tab pos="720725" algn="l"/>
              </a:tabLst>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tabLst>
                <a:tab pos="628650" algn="l"/>
                <a:tab pos="720725" algn="l"/>
              </a:tabLst>
            </a:pPr>
            <a:r>
              <a:rPr lang="en-US" sz="1400" u="sng" dirty="0">
                <a:latin typeface="Arial" panose="020B0604020202020204" pitchFamily="34" charset="0"/>
                <a:cs typeface="Arial" panose="020B0604020202020204" pitchFamily="34" charset="0"/>
              </a:rPr>
              <a:t>Key Provisions And Amendments of 2015 in the Arbitration Act</a:t>
            </a:r>
          </a:p>
          <a:p>
            <a:pPr marL="464400" lvl="1" indent="-464400">
              <a:buFont typeface="Wingdings" panose="05000000000000000000" pitchFamily="2" charset="2"/>
              <a:buChar char="Ø"/>
              <a:tabLst>
                <a:tab pos="628650" algn="l"/>
                <a:tab pos="720725" algn="l"/>
              </a:tabLst>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Amendment to the definition of the term ‘Court’.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Section 2(2)</a:t>
            </a:r>
            <a:r>
              <a:rPr lang="en-US" sz="1400" dirty="0">
                <a:latin typeface="Arial" panose="020B0604020202020204" pitchFamily="34" charset="0"/>
                <a:cs typeface="Arial" panose="020B0604020202020204" pitchFamily="34" charset="0"/>
              </a:rPr>
              <a:t>: Part-I of the Arbitration Act shall apply where the place of arbitration is in India.</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Section 8 (Referring parties to arbitration)</a:t>
            </a:r>
            <a:r>
              <a:rPr lang="en-US" sz="1400" dirty="0">
                <a:latin typeface="Arial" panose="020B0604020202020204" pitchFamily="34" charset="0"/>
                <a:cs typeface="Arial" panose="020B0604020202020204" pitchFamily="34" charset="0"/>
              </a:rPr>
              <a:t>: Judicial authority shall refer the parties to the arbitration unless it finds that </a:t>
            </a:r>
            <a:r>
              <a:rPr lang="en-US" sz="1400" i="1" dirty="0">
                <a:latin typeface="Arial" panose="020B0604020202020204" pitchFamily="34" charset="0"/>
                <a:cs typeface="Arial" panose="020B0604020202020204" pitchFamily="34" charset="0"/>
              </a:rPr>
              <a:t>prima facie</a:t>
            </a:r>
            <a:r>
              <a:rPr lang="en-US" sz="1400" dirty="0">
                <a:latin typeface="Arial" panose="020B0604020202020204" pitchFamily="34" charset="0"/>
                <a:cs typeface="Arial" panose="020B0604020202020204" pitchFamily="34" charset="0"/>
              </a:rPr>
              <a:t> no valid arbitration agreement exists.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Section 9 (Interim Measures)</a:t>
            </a:r>
            <a:r>
              <a:rPr lang="en-US" sz="1400" dirty="0">
                <a:latin typeface="Arial" panose="020B0604020202020204" pitchFamily="34" charset="0"/>
                <a:cs typeface="Arial" panose="020B0604020202020204" pitchFamily="34" charset="0"/>
              </a:rPr>
              <a:t>: Arbitral proceedings must be commenced in ninety (90) days if the Court grants interim relief before commencement of arbitration proceedings.</a:t>
            </a:r>
          </a:p>
          <a:p>
            <a:pPr marL="921600" lvl="1" indent="-464400"/>
            <a:endParaRPr lang="en-US" sz="1400" dirty="0">
              <a:latin typeface="Arial" panose="020B0604020202020204" pitchFamily="34" charset="0"/>
              <a:cs typeface="Arial" panose="020B0604020202020204" pitchFamily="34" charset="0"/>
            </a:endParaRPr>
          </a:p>
          <a:p>
            <a:pPr marL="921600" lvl="2" indent="-464400"/>
            <a:r>
              <a:rPr lang="en-US" sz="1400" u="sng" dirty="0">
                <a:latin typeface="Arial" panose="020B0604020202020204" pitchFamily="34" charset="0"/>
                <a:cs typeface="Arial" panose="020B0604020202020204" pitchFamily="34" charset="0"/>
              </a:rPr>
              <a:t>Section 11</a:t>
            </a:r>
            <a:r>
              <a:rPr lang="en-US" sz="1400" dirty="0">
                <a:latin typeface="Arial" panose="020B0604020202020204" pitchFamily="34" charset="0"/>
                <a:cs typeface="Arial" panose="020B0604020202020204" pitchFamily="34" charset="0"/>
              </a:rPr>
              <a:t>: Appointment of Arbitrators.</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u="sng" dirty="0">
                <a:latin typeface="Arial" panose="020B0604020202020204" pitchFamily="34" charset="0"/>
                <a:cs typeface="Arial" panose="020B0604020202020204" pitchFamily="34" charset="0"/>
              </a:rPr>
              <a:t>Section 17 (Interim measures by Arbitral Tribunal)</a:t>
            </a:r>
            <a:r>
              <a:rPr lang="en-US" sz="1400" dirty="0">
                <a:latin typeface="Arial" panose="020B0604020202020204" pitchFamily="34" charset="0"/>
                <a:cs typeface="Arial" panose="020B0604020202020204" pitchFamily="34" charset="0"/>
              </a:rPr>
              <a:t>: Arbitral Tribunals shall have the same powers under Section 17 as are available to a court under Section 9.</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u="sng" dirty="0">
                <a:latin typeface="Arial" panose="020B0604020202020204" pitchFamily="34" charset="0"/>
                <a:cs typeface="Arial" panose="020B0604020202020204" pitchFamily="34" charset="0"/>
              </a:rPr>
              <a:t>Section 29A and 29B</a:t>
            </a:r>
            <a:r>
              <a:rPr lang="en-US" sz="1400" dirty="0">
                <a:latin typeface="Arial" panose="020B0604020202020204" pitchFamily="34" charset="0"/>
                <a:cs typeface="Arial" panose="020B0604020202020204" pitchFamily="34" charset="0"/>
              </a:rPr>
              <a:t>: Time limit for arbitral award and fast-track procedure.</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u="sng" dirty="0">
                <a:latin typeface="Arial" panose="020B0604020202020204" pitchFamily="34" charset="0"/>
                <a:cs typeface="Arial" panose="020B0604020202020204" pitchFamily="34" charset="0"/>
              </a:rPr>
              <a:t>Section  34 (Scope of Public Policy)</a:t>
            </a:r>
            <a:r>
              <a:rPr lang="en-US" sz="1400" dirty="0">
                <a:latin typeface="Arial" panose="020B0604020202020204" pitchFamily="34" charset="0"/>
                <a:cs typeface="Arial" panose="020B0604020202020204" pitchFamily="34" charset="0"/>
              </a:rPr>
              <a:t>: Contravention of the fundamental policy of Indian law or conflict with the notions of morality or justice added.</a:t>
            </a: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8227890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EFFECTIVE STRATEGIES FOR ARBITRATION</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976230"/>
            <a:ext cx="10550236" cy="4615315"/>
          </a:xfrm>
        </p:spPr>
        <p:txBody>
          <a:bodyPr/>
          <a:lstStyle/>
          <a:p>
            <a:pPr marL="464400" lvl="1" indent="-464400">
              <a:buFont typeface="Wingdings" panose="05000000000000000000" pitchFamily="2" charset="2"/>
              <a:buChar char="Ø"/>
              <a:tabLst>
                <a:tab pos="628650" algn="l"/>
                <a:tab pos="720725" algn="l"/>
              </a:tabLst>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tabLst>
                <a:tab pos="628650" algn="l"/>
                <a:tab pos="720725" algn="l"/>
              </a:tabLst>
            </a:pPr>
            <a:r>
              <a:rPr lang="en-US" sz="1400" u="sng" dirty="0">
                <a:latin typeface="Arial" panose="020B0604020202020204" pitchFamily="34" charset="0"/>
                <a:cs typeface="Arial" panose="020B0604020202020204" pitchFamily="34" charset="0"/>
              </a:rPr>
              <a:t>Key Contents Of A Well-Drafted Arbitration Clause</a:t>
            </a:r>
          </a:p>
          <a:p>
            <a:pPr marL="464400" lvl="1" indent="-464400">
              <a:buFont typeface="Wingdings" panose="05000000000000000000" pitchFamily="2" charset="2"/>
              <a:buChar char="Ø"/>
              <a:tabLst>
                <a:tab pos="628650" algn="l"/>
                <a:tab pos="720725" algn="l"/>
              </a:tabLst>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Scope of the arbitration agreement;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Seat and venue of the arbitration;</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Governing law of the arbitration agreement;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Choice of rules;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Number and qualifications of arbitrators;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Time limit for passing an award;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Manner of incurring and splitting arbitration costs; and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Confidentiality and survival.</a:t>
            </a: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4805828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EFFECTIVE STRATEGIES FOR ARBITRATION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976230"/>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Other Key Points</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Provide for phased / tiered dispute resolution mechanisms;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Prepare and enforce budgets;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Select the “Right” arbitrator; and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Limit the time and scope for discovery of information.</a:t>
            </a: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7993365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EFFECT OF NON-STRATEGISED ARBITRATION AGREEMENT</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976230"/>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Indian Oil </a:t>
            </a:r>
            <a:r>
              <a:rPr lang="en-US" sz="1400" u="sng" dirty="0" err="1">
                <a:latin typeface="Arial" panose="020B0604020202020204" pitchFamily="34" charset="0"/>
                <a:cs typeface="Arial" panose="020B0604020202020204" pitchFamily="34" charset="0"/>
              </a:rPr>
              <a:t>Corpn</a:t>
            </a:r>
            <a:r>
              <a:rPr lang="en-US" sz="1400" u="sng" dirty="0">
                <a:latin typeface="Arial" panose="020B0604020202020204" pitchFamily="34" charset="0"/>
                <a:cs typeface="Arial" panose="020B0604020202020204" pitchFamily="34" charset="0"/>
              </a:rPr>
              <a:t>. Ltd. V. Raja Transport ((2009) 8 SCC 520)</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Arbitration agreement must be entered after clear comprehension of its provisions and clauses. </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Once an arbitrator is decided, the parties cannot contend the validity of the arbitrator on certain grounds at a later stage.</a:t>
            </a:r>
          </a:p>
          <a:p>
            <a:pPr marL="921600" lvl="1" indent="-464400"/>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Imax </a:t>
            </a:r>
            <a:r>
              <a:rPr lang="en-US" sz="1400" u="sng" dirty="0" err="1">
                <a:latin typeface="Arial" panose="020B0604020202020204" pitchFamily="34" charset="0"/>
                <a:cs typeface="Arial" panose="020B0604020202020204" pitchFamily="34" charset="0"/>
              </a:rPr>
              <a:t>Corpn</a:t>
            </a:r>
            <a:r>
              <a:rPr lang="en-US" sz="1400" u="sng" dirty="0">
                <a:latin typeface="Arial" panose="020B0604020202020204" pitchFamily="34" charset="0"/>
                <a:cs typeface="Arial" panose="020B0604020202020204" pitchFamily="34" charset="0"/>
              </a:rPr>
              <a:t>. V. E-city Entertainment (India) (P) Ltd. ((2017) 5 SCC 331)</a:t>
            </a:r>
          </a:p>
          <a:p>
            <a:pPr marL="0" lvl="1" indent="0">
              <a:buNone/>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Court held that where the parties have expressly agreed and chosen the seat and applicable law outside of India, there arises no question of allowing a challenge to the decision in India</a:t>
            </a: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75405000"/>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INTERIM RELIEF</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633330"/>
            <a:ext cx="10550236" cy="554839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Conditions For Grant Of Interim Relief</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Prima facie evidence of cause and the balance of convenience lies with the aggrieved party; and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Irreparable damage or injury may be caused if the interim relief is not granted.</a:t>
            </a:r>
          </a:p>
          <a:p>
            <a:pPr marL="921600" lvl="1" indent="-464400"/>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Key Features of Section 9 Of The Arbitration Act</a:t>
            </a:r>
            <a:r>
              <a:rPr lang="en-US" sz="1400" dirty="0">
                <a:latin typeface="Arial" panose="020B0604020202020204" pitchFamily="34" charset="0"/>
                <a:cs typeface="Arial" panose="020B0604020202020204" pitchFamily="34" charset="0"/>
              </a:rPr>
              <a:t>: To be filed before, during arbitration proceeding or at any time before the commencement of arbitration proceedings.  Interim relief not permitted after the tribunal has been constituted unless the aggrieved party proves beyond doubt.</a:t>
            </a:r>
          </a:p>
          <a:p>
            <a:pPr marL="921600" lvl="1" indent="-464400"/>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Permissible Interim Reliefs Under Section 9</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Preservation, interim custody or sale of goods for any goods related to the arbitration agreement;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Securing the amount of claims;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Allowing the detention, preservation or inspection of any property or thing;</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Allowing interim injunction or appointment of receiver; and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Any other reliefs which the court considers proper by considering the facts and circumstances of the case.</a:t>
            </a: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982301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INTERIM RELIEF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633330"/>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Jurisdiction And Enforcement Of Interim Reliefs (Domestic Arbitration)</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The court of the seat of arbitration has exclusive jurisdiction.</a:t>
            </a:r>
            <a:br>
              <a:rPr lang="en-US" sz="1400" dirty="0">
                <a:latin typeface="Arial" panose="020B0604020202020204" pitchFamily="34" charset="0"/>
                <a:cs typeface="Arial" panose="020B0604020202020204" pitchFamily="34" charset="0"/>
              </a:rPr>
            </a:b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Section 17 of the Arbitration Act gives the arbitral tribunal the powers to grant interim reliefs.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Application to be made in the relevant District Court or High Court.</a:t>
            </a:r>
          </a:p>
          <a:p>
            <a:pPr marL="921600" lvl="1" indent="-464400"/>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Jurisdiction And Enforcement Of Interim Reliefs (International Commercial Arbitration)</a:t>
            </a:r>
            <a:r>
              <a:rPr lang="en-US" sz="1400" dirty="0">
                <a:latin typeface="Arial" panose="020B0604020202020204" pitchFamily="34" charset="0"/>
                <a:cs typeface="Arial" panose="020B0604020202020204" pitchFamily="34" charset="0"/>
              </a:rPr>
              <a:t> </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When at least one of the parties is non-Indian, then Section 9 application may be made only in the High Court.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Award for interim relief must be filed under Section 9 as it cannot be enforced directly.</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The agreement should not in any express or implied way exclude the applicability of Section 9 of the Act </a:t>
            </a:r>
          </a:p>
          <a:p>
            <a:pPr marL="921600" lvl="2" indent="-464400"/>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Grounds for Temporary Injunction (Order 39 Rule 1 of the Civil Procedure Code, 1908)</a:t>
            </a:r>
            <a:endParaRPr lang="en-US" sz="1400" dirty="0">
              <a:latin typeface="Arial" panose="020B0604020202020204" pitchFamily="34" charset="0"/>
              <a:cs typeface="Arial" panose="020B0604020202020204" pitchFamily="34" charset="0"/>
            </a:endParaRPr>
          </a:p>
          <a:p>
            <a:pPr marL="921600" lvl="2"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Property in dispute;</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Defendant threatens or intends to remove or dispose of his property with a view to defraud creditors;</a:t>
            </a: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4333209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INTERIM RELIEF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633330"/>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Defendant threatens to dispossess the plaintiff or otherwise cause injury to the plaintiff in relation to the property in dispute;</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Defendant is about to commit breach of contract; or</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Court is of opinion that interest of justice necessitate a temporary injunction.</a:t>
            </a:r>
          </a:p>
          <a:p>
            <a:pPr marL="457200" lvl="1" indent="0">
              <a:buNone/>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Conditions For Granting Temporary Injunction</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Prima facie evidence of cause in favor of the plaintiff.</a:t>
            </a:r>
          </a:p>
          <a:p>
            <a:pPr marL="457200" lvl="1" indent="0">
              <a:buNone/>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Irreparable injury is likely to be caused to the plaintiff.</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Balance of convenience is in favor of the plaintiff and against the defendant.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There is a bona fide dispute raised by the applicant </a:t>
            </a:r>
          </a:p>
          <a:p>
            <a:pPr marL="921600" lvl="2" indent="-464400"/>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err="1">
                <a:latin typeface="Arial" panose="020B0604020202020204" pitchFamily="34" charset="0"/>
                <a:cs typeface="Arial" panose="020B0604020202020204" pitchFamily="34" charset="0"/>
              </a:rPr>
              <a:t>Adhunik</a:t>
            </a:r>
            <a:r>
              <a:rPr lang="en-US" sz="1400" u="sng" dirty="0">
                <a:latin typeface="Arial" panose="020B0604020202020204" pitchFamily="34" charset="0"/>
                <a:cs typeface="Arial" panose="020B0604020202020204" pitchFamily="34" charset="0"/>
              </a:rPr>
              <a:t> Steels Ltd. V. Orissa Manganese And Minerals Pvt. Ltd. ((2007) 7 SCC 125</a:t>
            </a:r>
            <a:r>
              <a:rPr lang="en-US" sz="1400" dirty="0">
                <a:latin typeface="Arial" panose="020B0604020202020204" pitchFamily="34" charset="0"/>
                <a:cs typeface="Arial" panose="020B0604020202020204" pitchFamily="34" charset="0"/>
              </a:rPr>
              <a:t>: While deciding an application under Section 9 of the Arbitration Act, the Supreme Court held that Courts must keep in mind the principles of the Civil Procedure Code, 1908.</a:t>
            </a: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a:p>
            <a:pPr marL="921600" lvl="2"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423478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FOREIGN AWARDS</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833355"/>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Definition</a:t>
            </a:r>
            <a:r>
              <a:rPr lang="en-US" sz="1400" dirty="0">
                <a:latin typeface="Arial" panose="020B0604020202020204" pitchFamily="34" charset="0"/>
                <a:cs typeface="Arial" panose="020B0604020202020204" pitchFamily="34" charset="0"/>
              </a:rPr>
              <a:t>: Section 44 of the Arbitration Act defines a “Foreign Award”.</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Enforcement Process</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Documents Required (Section 49)</a:t>
            </a:r>
          </a:p>
          <a:p>
            <a:pPr marL="921600" lvl="1" indent="-464400"/>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Original award or the copy;</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Original arbitration agreement or a copy;</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Evidence to prove the award that is rendered is foreign in nature; and</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Translation of award in English if it is in the local language of the foreign country.</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Conditions For Enforcement (Section 58)</a:t>
            </a:r>
          </a:p>
          <a:p>
            <a:pPr marL="921600" lvl="1" indent="-464400"/>
            <a:endParaRPr lang="en-US" sz="1400" u="sng"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Award has been made in pursuance of the submission to the arbitration;</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Subject-matter of the award is capable of settlement;</a:t>
            </a:r>
          </a:p>
        </p:txBody>
      </p:sp>
    </p:spTree>
    <p:extLst>
      <p:ext uri="{BB962C8B-B14F-4D97-AF65-F5344CB8AC3E}">
        <p14:creationId xmlns:p14="http://schemas.microsoft.com/office/powerpoint/2010/main" val="4158284178"/>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FOREIGN AWARDS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804780"/>
            <a:ext cx="10550236" cy="541504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Award is made in the manner agreed by the parties;</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Award has become final in the country it is made;</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Enforcement of the award </a:t>
            </a:r>
            <a:r>
              <a:rPr lang="en-US" sz="1400" u="sng" dirty="0">
                <a:latin typeface="Arial" panose="020B0604020202020204" pitchFamily="34" charset="0"/>
                <a:cs typeface="Arial" panose="020B0604020202020204" pitchFamily="34" charset="0"/>
              </a:rPr>
              <a:t>is not contrary to the public policy</a:t>
            </a:r>
            <a:r>
              <a:rPr lang="en-US" sz="1400" dirty="0">
                <a:latin typeface="Arial" panose="020B0604020202020204" pitchFamily="34" charset="0"/>
                <a:cs typeface="Arial" panose="020B0604020202020204" pitchFamily="34" charset="0"/>
              </a:rPr>
              <a:t> of India; and</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Other party has received sufficient notice time before the award is passed.</a:t>
            </a:r>
          </a:p>
          <a:p>
            <a:pPr marL="914400" lvl="1" indent="0">
              <a:buNone/>
            </a:pPr>
            <a:endParaRPr lang="en-US" sz="1400" dirty="0">
              <a:latin typeface="Arial" panose="020B0604020202020204" pitchFamily="34" charset="0"/>
              <a:cs typeface="Arial" panose="020B0604020202020204" pitchFamily="34" charset="0"/>
            </a:endParaRPr>
          </a:p>
          <a:p>
            <a:pPr marL="921600" lvl="1" indent="-464400"/>
            <a:r>
              <a:rPr lang="fr-FR" sz="1400" u="sng" dirty="0" err="1">
                <a:latin typeface="Arial" panose="020B0604020202020204" pitchFamily="34" charset="0"/>
                <a:cs typeface="Arial" panose="020B0604020202020204" pitchFamily="34" charset="0"/>
              </a:rPr>
              <a:t>Unenforceability</a:t>
            </a:r>
            <a:r>
              <a:rPr lang="fr-FR" sz="1400" u="sng" dirty="0">
                <a:latin typeface="Arial" panose="020B0604020202020204" pitchFamily="34" charset="0"/>
                <a:cs typeface="Arial" panose="020B0604020202020204" pitchFamily="34" charset="0"/>
              </a:rPr>
              <a:t> of Award (Section 48)</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561600">
              <a:buFont typeface="Wingdings" panose="05000000000000000000" pitchFamily="2" charset="2"/>
              <a:buChar char="ü"/>
            </a:pPr>
            <a:r>
              <a:rPr lang="en-US" sz="1400" dirty="0">
                <a:latin typeface="Arial" panose="020B0604020202020204" pitchFamily="34" charset="0"/>
                <a:cs typeface="Arial" panose="020B0604020202020204" pitchFamily="34" charset="0"/>
              </a:rPr>
              <a:t>Arbitration agreement is not valid under law;</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561600">
              <a:buFont typeface="Wingdings" panose="05000000000000000000" pitchFamily="2" charset="2"/>
              <a:buChar char="ü"/>
            </a:pPr>
            <a:r>
              <a:rPr lang="en-US" sz="1400" dirty="0">
                <a:latin typeface="Arial" panose="020B0604020202020204" pitchFamily="34" charset="0"/>
                <a:cs typeface="Arial" panose="020B0604020202020204" pitchFamily="34" charset="0"/>
              </a:rPr>
              <a:t>Parties were under some legal incapacity or party was not given proper notice;</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561600">
              <a:buFont typeface="Wingdings" panose="05000000000000000000" pitchFamily="2" charset="2"/>
              <a:buChar char="ü"/>
            </a:pPr>
            <a:r>
              <a:rPr lang="en-US" sz="1400" dirty="0">
                <a:latin typeface="Arial" panose="020B0604020202020204" pitchFamily="34" charset="0"/>
                <a:cs typeface="Arial" panose="020B0604020202020204" pitchFamily="34" charset="0"/>
              </a:rPr>
              <a:t>Award contains decision on matters beyond the scope of submission to arbitration or is not in accordance with the agreement between parties;</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561600">
              <a:buFont typeface="Wingdings" panose="05000000000000000000" pitchFamily="2" charset="2"/>
              <a:buChar char="ü"/>
            </a:pPr>
            <a:r>
              <a:rPr lang="en-US" sz="1400" dirty="0">
                <a:latin typeface="Arial" panose="020B0604020202020204" pitchFamily="34" charset="0"/>
                <a:cs typeface="Arial" panose="020B0604020202020204" pitchFamily="34" charset="0"/>
              </a:rPr>
              <a:t>Subject matter of the dispute is not capable of being arbitrated; or</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561600">
              <a:buFont typeface="Wingdings" panose="05000000000000000000" pitchFamily="2" charset="2"/>
              <a:buChar char="ü"/>
            </a:pPr>
            <a:r>
              <a:rPr lang="en-US" sz="1400" dirty="0">
                <a:latin typeface="Arial" panose="020B0604020202020204" pitchFamily="34" charset="0"/>
                <a:cs typeface="Arial" panose="020B0604020202020204" pitchFamily="34" charset="0"/>
              </a:rPr>
              <a:t>Enforcement of the foreign award is against the public policy of India.</a:t>
            </a:r>
          </a:p>
          <a:p>
            <a:pPr marL="1378800" lvl="1" indent="-5616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921600" lvl="1" indent="-464400"/>
            <a:endParaRPr lang="fr-FR" sz="1400" u="sng" dirty="0">
              <a:latin typeface="Arial" panose="020B0604020202020204" pitchFamily="34" charset="0"/>
              <a:cs typeface="Arial" panose="020B0604020202020204" pitchFamily="34" charset="0"/>
            </a:endParaRPr>
          </a:p>
          <a:p>
            <a:pPr marL="921600" lvl="1" indent="-464400"/>
            <a:endParaRPr lang="fr-FR" sz="1400" u="sng"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2741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IN" sz="2400" dirty="0">
                <a:latin typeface="Arial" panose="020B0604020202020204" pitchFamily="34" charset="0"/>
                <a:cs typeface="Arial" panose="020B0604020202020204" pitchFamily="34" charset="0"/>
              </a:rPr>
              <a:t>FOREIGN AWARDS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833355"/>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Key Judicial Rulings</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Bhatia International V. Bulk Trading (AIR 2002 SC 1432)</a:t>
            </a:r>
            <a:r>
              <a:rPr lang="en-US" sz="1400" dirty="0">
                <a:latin typeface="Arial" panose="020B0604020202020204" pitchFamily="34" charset="0"/>
                <a:cs typeface="Arial" panose="020B0604020202020204" pitchFamily="34" charset="0"/>
              </a:rPr>
              <a:t>: Supreme Court held that an arbitration award that is not made in a convention country shall not be considered a foreign arbitral award. It can be enforced only by filing another suit.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fr-FR" sz="1400" u="sng" dirty="0" err="1">
                <a:latin typeface="Arial" panose="020B0604020202020204" pitchFamily="34" charset="0"/>
                <a:cs typeface="Arial" panose="020B0604020202020204" pitchFamily="34" charset="0"/>
              </a:rPr>
              <a:t>Balco</a:t>
            </a:r>
            <a:r>
              <a:rPr lang="fr-FR" sz="1400" u="sng" dirty="0">
                <a:latin typeface="Arial" panose="020B0604020202020204" pitchFamily="34" charset="0"/>
                <a:cs typeface="Arial" panose="020B0604020202020204" pitchFamily="34" charset="0"/>
              </a:rPr>
              <a:t> V. Kaiser ((2012) 9 SCC 649)</a:t>
            </a:r>
            <a:r>
              <a:rPr lang="fr-FR" sz="1400" dirty="0">
                <a:latin typeface="Arial" panose="020B0604020202020204" pitchFamily="34" charset="0"/>
                <a:cs typeface="Arial" panose="020B0604020202020204" pitchFamily="34" charset="0"/>
              </a:rPr>
              <a:t>: </a:t>
            </a:r>
            <a:r>
              <a:rPr lang="en-US" sz="1400" dirty="0">
                <a:latin typeface="Arial" panose="020B0604020202020204" pitchFamily="34" charset="0"/>
                <a:cs typeface="Arial" panose="020B0604020202020204" pitchFamily="34" charset="0"/>
              </a:rPr>
              <a:t>Supreme Court held that only Part II of the Arbitration Act is applicable to foreign awards and these awards cannot be set aside under the Indian law. Foreign awards can be set aside or challenged only in jurisdiction where seat of arbitration is situated.</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Government Of India V. Vedanta Ltd. (CA No. 3185 Of 2020)</a:t>
            </a:r>
            <a:r>
              <a:rPr lang="en-US" sz="1400" dirty="0">
                <a:latin typeface="Arial" panose="020B0604020202020204" pitchFamily="34" charset="0"/>
                <a:cs typeface="Arial" panose="020B0604020202020204" pitchFamily="34" charset="0"/>
              </a:rPr>
              <a:t>: Time-limit for enforcement of foreign award under the Arbitration Act will be 3 years from when the right to apply accrues.  Subject to the ambit of Article 137 of Limitation Act, 1963.</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err="1">
                <a:latin typeface="Arial" panose="020B0604020202020204" pitchFamily="34" charset="0"/>
                <a:cs typeface="Arial" panose="020B0604020202020204" pitchFamily="34" charset="0"/>
              </a:rPr>
              <a:t>Amazon.Com</a:t>
            </a:r>
            <a:r>
              <a:rPr lang="en-US" sz="1400" u="sng" dirty="0">
                <a:latin typeface="Arial" panose="020B0604020202020204" pitchFamily="34" charset="0"/>
                <a:cs typeface="Arial" panose="020B0604020202020204" pitchFamily="34" charset="0"/>
              </a:rPr>
              <a:t> NV Investment Holdings V. Future Retail Ltd. (CA No. 4492-93 Of 2021)</a:t>
            </a:r>
            <a:r>
              <a:rPr lang="en-US" sz="1400" dirty="0">
                <a:latin typeface="Arial" panose="020B0604020202020204" pitchFamily="34" charset="0"/>
                <a:cs typeface="Arial" panose="020B0604020202020204" pitchFamily="34" charset="0"/>
              </a:rPr>
              <a:t>: Supreme Court held that emergency arbitration awards are recognized under Section 17 of the Arbitration Act.</a:t>
            </a: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921600" lvl="1" indent="-464400"/>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u="sng" dirty="0">
              <a:latin typeface="Arial" panose="020B0604020202020204" pitchFamily="34" charset="0"/>
              <a:cs typeface="Arial" panose="020B0604020202020204" pitchFamily="34" charset="0"/>
            </a:endParaRPr>
          </a:p>
          <a:p>
            <a:pPr marL="921600" lvl="1" indent="-464400"/>
            <a:endParaRPr lang="en-US" sz="1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36137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283D-0B8B-4C97-B86A-D850F0C537D3}"/>
              </a:ext>
            </a:extLst>
          </p:cNvPr>
          <p:cNvSpPr>
            <a:spLocks noGrp="1"/>
          </p:cNvSpPr>
          <p:nvPr>
            <p:ph type="title"/>
          </p:nvPr>
        </p:nvSpPr>
        <p:spPr>
          <a:xfrm>
            <a:off x="825500" y="517331"/>
            <a:ext cx="10541000" cy="636361"/>
          </a:xfrm>
        </p:spPr>
        <p:txBody>
          <a:bodyPr/>
          <a:lstStyle/>
          <a:p>
            <a:r>
              <a:rPr lang="en-US" sz="2400" dirty="0">
                <a:solidFill>
                  <a:srgbClr val="00645B"/>
                </a:solidFill>
                <a:latin typeface="Arial" panose="020B0604020202020204" pitchFamily="34" charset="0"/>
                <a:cs typeface="Arial" panose="020B0604020202020204" pitchFamily="34" charset="0"/>
              </a:rPr>
              <a:t>SESSION TOPICS</a:t>
            </a:r>
          </a:p>
        </p:txBody>
      </p:sp>
      <p:sp>
        <p:nvSpPr>
          <p:cNvPr id="3" name="Text Placeholder 2">
            <a:extLst>
              <a:ext uri="{FF2B5EF4-FFF2-40B4-BE49-F238E27FC236}">
                <a16:creationId xmlns:a16="http://schemas.microsoft.com/office/drawing/2014/main" id="{0C808664-8C24-4189-BB2D-A35C97B55C6E}"/>
              </a:ext>
            </a:extLst>
          </p:cNvPr>
          <p:cNvSpPr>
            <a:spLocks noGrp="1"/>
          </p:cNvSpPr>
          <p:nvPr>
            <p:ph type="body" sz="quarter" idx="10"/>
          </p:nvPr>
        </p:nvSpPr>
        <p:spPr>
          <a:xfrm>
            <a:off x="825501" y="866938"/>
            <a:ext cx="10540999" cy="5162387"/>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Hierarchy of Courts in India</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Overview of Writs in India</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Overview of the Commercial Courts Act, 2015 (the </a:t>
            </a:r>
            <a:r>
              <a:rPr lang="en-US" sz="1400" b="1" dirty="0">
                <a:latin typeface="Arial" panose="020B0604020202020204" pitchFamily="34" charset="0"/>
                <a:cs typeface="Arial" panose="020B0604020202020204" pitchFamily="34" charset="0"/>
              </a:rPr>
              <a:t>“Commercial Courts Act”)</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Enforcement of Foreign Judgements in India</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Overview of the Arbitration and Conciliation Act, 1996 (the “</a:t>
            </a:r>
            <a:r>
              <a:rPr lang="en-US" sz="1400" b="1" dirty="0">
                <a:latin typeface="Arial" panose="020B0604020202020204" pitchFamily="34" charset="0"/>
                <a:cs typeface="Arial" panose="020B0604020202020204" pitchFamily="34" charset="0"/>
              </a:rPr>
              <a:t>Arbitration Act</a:t>
            </a:r>
            <a:r>
              <a:rPr lang="en-US" sz="1400" dirty="0">
                <a:latin typeface="Arial" panose="020B0604020202020204" pitchFamily="34" charset="0"/>
                <a:cs typeface="Arial" panose="020B0604020202020204" pitchFamily="34" charset="0"/>
              </a:rPr>
              <a:t>”)</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Effective Strategies for Arbitration</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Effect of Non-Strategized Arbitration Agreement</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Interim Relief</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dirty="0">
                <a:latin typeface="Arial" panose="020B0604020202020204" pitchFamily="34" charset="0"/>
                <a:cs typeface="Arial" panose="020B0604020202020204" pitchFamily="34" charset="0"/>
              </a:rPr>
              <a:t>Foreign Awards </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a:latin typeface="Arial" panose="020B0604020202020204" pitchFamily="34" charset="0"/>
                <a:cs typeface="Arial" panose="020B0604020202020204" pitchFamily="34" charset="0"/>
              </a:rPr>
              <a:t>Our Firm </a:t>
            </a:r>
            <a:r>
              <a:rPr lang="en-US" sz="1400" dirty="0">
                <a:latin typeface="Arial" panose="020B0604020202020204" pitchFamily="34" charset="0"/>
                <a:cs typeface="Arial" panose="020B0604020202020204" pitchFamily="34" charset="0"/>
              </a:rPr>
              <a:t>Experiences and Strategies</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8735292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US" sz="2400" dirty="0">
                <a:latin typeface="Arial" panose="020B0604020202020204" pitchFamily="34" charset="0"/>
                <a:cs typeface="Arial" panose="020B0604020202020204" pitchFamily="34" charset="0"/>
              </a:rPr>
              <a:t>FIRM EXPERIENCES AND STRATEGIES</a:t>
            </a:r>
            <a:endParaRPr lang="en-IN" sz="24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795255"/>
            <a:ext cx="10550236" cy="5618101"/>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US Manufacturing Company Case</a:t>
            </a:r>
            <a:endParaRPr lang="en-US" sz="1400" dirty="0">
              <a:latin typeface="Arial" panose="020B0604020202020204" pitchFamily="34" charset="0"/>
              <a:cs typeface="Arial" panose="020B0604020202020204" pitchFamily="34" charset="0"/>
            </a:endParaRPr>
          </a:p>
          <a:p>
            <a:pPr marL="921600" lvl="1" indent="-464400"/>
            <a:endParaRPr lang="en-US" sz="1400" u="sng"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Related to non-entertainment of foreign awards and judgements.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Issue was defect in title and arbitration filed for fraudulent misrepresentation in Singapore.</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The Indian promoters (Respondents) approached the District Court (in India) seeking an injunction against the foreign arbitration.</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Our Strategy</a:t>
            </a:r>
          </a:p>
          <a:p>
            <a:pPr marL="921600" lvl="1" indent="-464400"/>
            <a:endParaRPr lang="en-US" sz="1400" u="sng"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Emergency Arbitration Proceeding filed under SIAC Rules for an injunction.</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Issue was on the enforceability of the injunction.</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Obtained a final judgement from a Singapore Court which was enforced in India.</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Ericsson Group Subsidiary Case</a:t>
            </a:r>
            <a:endParaRPr lang="en-US" sz="1400" dirty="0">
              <a:latin typeface="Arial" panose="020B0604020202020204" pitchFamily="34" charset="0"/>
              <a:cs typeface="Arial" panose="020B0604020202020204" pitchFamily="34" charset="0"/>
            </a:endParaRPr>
          </a:p>
          <a:p>
            <a:pPr marL="921600" lvl="1" indent="-464400"/>
            <a:endParaRPr lang="en-US" sz="1400" u="sng"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Plaintiff (Our client) was a mobile portability service provider that facilitated the servicing of mobile portability in India. Defendant was one of India’s largest telecommunication players.</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u="sng" dirty="0">
              <a:latin typeface="Arial" panose="020B0604020202020204" pitchFamily="34" charset="0"/>
              <a:cs typeface="Arial" panose="020B0604020202020204" pitchFamily="34" charset="0"/>
            </a:endParaRPr>
          </a:p>
          <a:p>
            <a:pPr marL="921600" lvl="1" indent="-464400"/>
            <a:endParaRPr lang="en-US" sz="1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654073"/>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444644"/>
            <a:ext cx="10541000" cy="636361"/>
          </a:xfrm>
        </p:spPr>
        <p:txBody>
          <a:bodyPr/>
          <a:lstStyle/>
          <a:p>
            <a:r>
              <a:rPr lang="en-US" sz="2400" dirty="0">
                <a:latin typeface="Arial" panose="020B0604020202020204" pitchFamily="34" charset="0"/>
                <a:cs typeface="Arial" panose="020B0604020202020204" pitchFamily="34" charset="0"/>
              </a:rPr>
              <a:t>FIRM EXPERIENCES AND STRATEGIES (CONTD.)</a:t>
            </a:r>
            <a:endParaRPr lang="en-IN" sz="2400" dirty="0">
              <a:latin typeface="Arial" panose="020B0604020202020204" pitchFamily="34" charset="0"/>
              <a:cs typeface="Arial" panose="020B0604020202020204" pitchFamily="34" charset="0"/>
            </a:endParaRP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1061955"/>
            <a:ext cx="10550236"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As per the Telecom Regulatory Authority of India, every porting request from an individual user for porting of a mobile number from 1 telecommunication service provider to another required the latter to pay INR19 to the mobile potability service provider.</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Around 2016-2017, several users ported their numbers to the defendant's company, which led to the defendants having to pay a huge sum to the plaintiff.</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Defendant lobbied for the servicing amount to be reduced to INR4.  Plaintiff suffered immense loss.</a:t>
            </a:r>
          </a:p>
          <a:p>
            <a:pPr marL="921600" lvl="1" indent="-464400"/>
            <a:endParaRPr lang="en-US" sz="1400" u="sng" dirty="0">
              <a:latin typeface="Arial" panose="020B0604020202020204" pitchFamily="34" charset="0"/>
              <a:cs typeface="Arial" panose="020B0604020202020204" pitchFamily="34" charset="0"/>
            </a:endParaRPr>
          </a:p>
          <a:p>
            <a:pPr marL="921600" lvl="1" indent="-464400"/>
            <a:r>
              <a:rPr lang="en-US" sz="1400" u="sng" dirty="0">
                <a:latin typeface="Arial" panose="020B0604020202020204" pitchFamily="34" charset="0"/>
                <a:cs typeface="Arial" panose="020B0604020202020204" pitchFamily="34" charset="0"/>
              </a:rPr>
              <a:t>Our Strategy</a:t>
            </a:r>
          </a:p>
          <a:p>
            <a:pPr marL="921600" lvl="1" indent="-464400"/>
            <a:endParaRPr lang="en-US" sz="1400" u="sng"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Filed a  writ petition in the Delhi Hight Court under Article 19(1)(g) of the Indian Constitution.</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Filed for interim relief in the Supreme Court and obtained the same within 10 months. </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r>
              <a:rPr lang="en-US" sz="1400" dirty="0">
                <a:latin typeface="Arial" panose="020B0604020202020204" pitchFamily="34" charset="0"/>
                <a:cs typeface="Arial" panose="020B0604020202020204" pitchFamily="34" charset="0"/>
              </a:rPr>
              <a:t>Recovered the entire loss suffered by the plaintiff from the defendant.</a:t>
            </a: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dirty="0">
              <a:latin typeface="Arial" panose="020B0604020202020204" pitchFamily="34" charset="0"/>
              <a:cs typeface="Arial" panose="020B0604020202020204" pitchFamily="34" charset="0"/>
            </a:endParaRPr>
          </a:p>
          <a:p>
            <a:pPr marL="1378800" lvl="1" indent="-464400">
              <a:buFont typeface="Wingdings" panose="05000000000000000000" pitchFamily="2" charset="2"/>
              <a:buChar char="ü"/>
            </a:pPr>
            <a:endParaRPr lang="en-US" sz="1400" u="sng" dirty="0">
              <a:latin typeface="Arial" panose="020B0604020202020204" pitchFamily="34" charset="0"/>
              <a:cs typeface="Arial" panose="020B0604020202020204" pitchFamily="34" charset="0"/>
            </a:endParaRPr>
          </a:p>
          <a:p>
            <a:pPr marL="921600" lvl="1" indent="-464400"/>
            <a:endParaRPr lang="en-US" sz="1400" u="sng"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235049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16C17-1621-2233-336F-8613EB71EF62}"/>
              </a:ext>
            </a:extLst>
          </p:cNvPr>
          <p:cNvSpPr>
            <a:spLocks noGrp="1"/>
          </p:cNvSpPr>
          <p:nvPr>
            <p:ph type="title"/>
          </p:nvPr>
        </p:nvSpPr>
        <p:spPr>
          <a:xfrm>
            <a:off x="780221" y="3110819"/>
            <a:ext cx="10631557" cy="636361"/>
          </a:xfrm>
        </p:spPr>
        <p:txBody>
          <a:bodyPr/>
          <a:lstStyle/>
          <a:p>
            <a:pPr algn="ctr"/>
            <a:r>
              <a:rPr lang="en-IN" dirty="0"/>
              <a:t>THANK YOU</a:t>
            </a:r>
          </a:p>
        </p:txBody>
      </p:sp>
    </p:spTree>
    <p:extLst>
      <p:ext uri="{BB962C8B-B14F-4D97-AF65-F5344CB8AC3E}">
        <p14:creationId xmlns:p14="http://schemas.microsoft.com/office/powerpoint/2010/main" val="368858751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5EB15-1579-465E-8EE9-C05BC4073BBF}"/>
              </a:ext>
            </a:extLst>
          </p:cNvPr>
          <p:cNvSpPr>
            <a:spLocks noGrp="1"/>
          </p:cNvSpPr>
          <p:nvPr>
            <p:ph type="title"/>
          </p:nvPr>
        </p:nvSpPr>
        <p:spPr>
          <a:xfrm>
            <a:off x="929337" y="457279"/>
            <a:ext cx="10541000" cy="636361"/>
          </a:xfrm>
        </p:spPr>
        <p:txBody>
          <a:bodyPr/>
          <a:lstStyle/>
          <a:p>
            <a:r>
              <a:rPr lang="en-US" sz="2400" dirty="0">
                <a:latin typeface="Arial" panose="020B0604020202020204" pitchFamily="34" charset="0"/>
                <a:cs typeface="Arial" panose="020B0604020202020204" pitchFamily="34" charset="0"/>
              </a:rPr>
              <a:t>HIERARCHY OF COURTS IN INDIA</a:t>
            </a:r>
          </a:p>
        </p:txBody>
      </p:sp>
      <p:sp>
        <p:nvSpPr>
          <p:cNvPr id="3" name="Text Placeholder 2">
            <a:extLst>
              <a:ext uri="{FF2B5EF4-FFF2-40B4-BE49-F238E27FC236}">
                <a16:creationId xmlns:a16="http://schemas.microsoft.com/office/drawing/2014/main" id="{7A9E75B1-F3C4-4C66-BD78-5EBFC7F2B4E9}"/>
              </a:ext>
            </a:extLst>
          </p:cNvPr>
          <p:cNvSpPr>
            <a:spLocks noGrp="1"/>
          </p:cNvSpPr>
          <p:nvPr>
            <p:ph type="body" sz="quarter" idx="10"/>
          </p:nvPr>
        </p:nvSpPr>
        <p:spPr>
          <a:xfrm>
            <a:off x="929337" y="1546021"/>
            <a:ext cx="10241147" cy="4028611"/>
          </a:xfrm>
        </p:spPr>
        <p:txBody>
          <a:bodyPr/>
          <a:lstStyle/>
          <a:p>
            <a:pPr marL="0" indent="0">
              <a:buNone/>
            </a:pPr>
            <a:endParaRPr lang="en-US" dirty="0"/>
          </a:p>
          <a:p>
            <a:pPr marL="0" indent="0">
              <a:buNone/>
            </a:pPr>
            <a:endParaRPr lang="en-US" dirty="0"/>
          </a:p>
        </p:txBody>
      </p:sp>
      <p:sp>
        <p:nvSpPr>
          <p:cNvPr id="5" name="TextBox 4">
            <a:extLst>
              <a:ext uri="{FF2B5EF4-FFF2-40B4-BE49-F238E27FC236}">
                <a16:creationId xmlns:a16="http://schemas.microsoft.com/office/drawing/2014/main" id="{041A1C9C-25CD-4D26-7862-CD8720E96999}"/>
              </a:ext>
            </a:extLst>
          </p:cNvPr>
          <p:cNvSpPr txBox="1"/>
          <p:nvPr/>
        </p:nvSpPr>
        <p:spPr>
          <a:xfrm>
            <a:off x="4217320" y="1040521"/>
            <a:ext cx="4398149" cy="369332"/>
          </a:xfrm>
          <a:prstGeom prst="rect">
            <a:avLst/>
          </a:prstGeom>
          <a:solidFill>
            <a:srgbClr val="1EAF8E"/>
          </a:solidFill>
          <a:ln>
            <a:solidFill>
              <a:srgbClr val="09AA88"/>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Supreme Court</a:t>
            </a:r>
          </a:p>
        </p:txBody>
      </p:sp>
      <p:sp>
        <p:nvSpPr>
          <p:cNvPr id="8" name="TextBox 7">
            <a:extLst>
              <a:ext uri="{FF2B5EF4-FFF2-40B4-BE49-F238E27FC236}">
                <a16:creationId xmlns:a16="http://schemas.microsoft.com/office/drawing/2014/main" id="{DAE558E5-13FE-6A4B-4BFD-B502BD3C770F}"/>
              </a:ext>
            </a:extLst>
          </p:cNvPr>
          <p:cNvSpPr txBox="1"/>
          <p:nvPr/>
        </p:nvSpPr>
        <p:spPr>
          <a:xfrm>
            <a:off x="4044837" y="1756018"/>
            <a:ext cx="4743116" cy="369332"/>
          </a:xfrm>
          <a:prstGeom prst="rect">
            <a:avLst/>
          </a:prstGeom>
          <a:solidFill>
            <a:srgbClr val="1EAF8E"/>
          </a:solidFill>
          <a:ln>
            <a:solidFill>
              <a:srgbClr val="1EAF8E"/>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High Court</a:t>
            </a:r>
          </a:p>
        </p:txBody>
      </p:sp>
      <p:sp>
        <p:nvSpPr>
          <p:cNvPr id="11" name="Arrow: Down 10">
            <a:extLst>
              <a:ext uri="{FF2B5EF4-FFF2-40B4-BE49-F238E27FC236}">
                <a16:creationId xmlns:a16="http://schemas.microsoft.com/office/drawing/2014/main" id="{0A0AFBEC-C735-52F2-8E9F-711845BAAA0E}"/>
              </a:ext>
            </a:extLst>
          </p:cNvPr>
          <p:cNvSpPr/>
          <p:nvPr/>
        </p:nvSpPr>
        <p:spPr>
          <a:xfrm flipH="1">
            <a:off x="6203963" y="1421007"/>
            <a:ext cx="45719" cy="299943"/>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4" name="TextBox 13">
            <a:extLst>
              <a:ext uri="{FF2B5EF4-FFF2-40B4-BE49-F238E27FC236}">
                <a16:creationId xmlns:a16="http://schemas.microsoft.com/office/drawing/2014/main" id="{FFB64A91-6734-D7D5-EC50-A509BFBC9D59}"/>
              </a:ext>
            </a:extLst>
          </p:cNvPr>
          <p:cNvSpPr txBox="1"/>
          <p:nvPr/>
        </p:nvSpPr>
        <p:spPr>
          <a:xfrm>
            <a:off x="3798008" y="2472444"/>
            <a:ext cx="5236774" cy="369332"/>
          </a:xfrm>
          <a:prstGeom prst="rect">
            <a:avLst/>
          </a:prstGeom>
          <a:solidFill>
            <a:srgbClr val="1EAF8E"/>
          </a:solidFill>
          <a:ln>
            <a:solidFill>
              <a:srgbClr val="09AA88"/>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Subordinate Courts</a:t>
            </a:r>
          </a:p>
        </p:txBody>
      </p:sp>
      <p:sp>
        <p:nvSpPr>
          <p:cNvPr id="22" name="TextBox 21">
            <a:extLst>
              <a:ext uri="{FF2B5EF4-FFF2-40B4-BE49-F238E27FC236}">
                <a16:creationId xmlns:a16="http://schemas.microsoft.com/office/drawing/2014/main" id="{EF0D205B-AC46-E5B2-1CE6-CA2E92DCFACF}"/>
              </a:ext>
            </a:extLst>
          </p:cNvPr>
          <p:cNvSpPr txBox="1"/>
          <p:nvPr/>
        </p:nvSpPr>
        <p:spPr>
          <a:xfrm>
            <a:off x="2591469" y="3152121"/>
            <a:ext cx="2778215"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Civil Courts</a:t>
            </a:r>
          </a:p>
        </p:txBody>
      </p:sp>
      <p:sp>
        <p:nvSpPr>
          <p:cNvPr id="23" name="TextBox 22">
            <a:extLst>
              <a:ext uri="{FF2B5EF4-FFF2-40B4-BE49-F238E27FC236}">
                <a16:creationId xmlns:a16="http://schemas.microsoft.com/office/drawing/2014/main" id="{DF3B0991-79E7-0014-3513-C5D50DFD38A1}"/>
              </a:ext>
            </a:extLst>
          </p:cNvPr>
          <p:cNvSpPr txBox="1"/>
          <p:nvPr/>
        </p:nvSpPr>
        <p:spPr>
          <a:xfrm>
            <a:off x="6718294" y="3152121"/>
            <a:ext cx="2778216"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Criminal Courts</a:t>
            </a:r>
          </a:p>
        </p:txBody>
      </p:sp>
      <p:sp>
        <p:nvSpPr>
          <p:cNvPr id="24" name="TextBox 23">
            <a:extLst>
              <a:ext uri="{FF2B5EF4-FFF2-40B4-BE49-F238E27FC236}">
                <a16:creationId xmlns:a16="http://schemas.microsoft.com/office/drawing/2014/main" id="{9F982FBF-FDA3-DD60-EFE8-5A08CB6DF0AE}"/>
              </a:ext>
            </a:extLst>
          </p:cNvPr>
          <p:cNvSpPr txBox="1"/>
          <p:nvPr/>
        </p:nvSpPr>
        <p:spPr>
          <a:xfrm>
            <a:off x="3740314" y="3829785"/>
            <a:ext cx="2778216" cy="646331"/>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District Courts</a:t>
            </a:r>
          </a:p>
          <a:p>
            <a:pPr algn="ctr"/>
            <a:r>
              <a:rPr lang="en-IN" b="1" dirty="0">
                <a:latin typeface="Arial" panose="020B0604020202020204" pitchFamily="34" charset="0"/>
                <a:cs typeface="Arial" panose="020B0604020202020204" pitchFamily="34" charset="0"/>
              </a:rPr>
              <a:t>(District Judge)</a:t>
            </a:r>
          </a:p>
        </p:txBody>
      </p:sp>
      <p:sp>
        <p:nvSpPr>
          <p:cNvPr id="25" name="TextBox 24">
            <a:extLst>
              <a:ext uri="{FF2B5EF4-FFF2-40B4-BE49-F238E27FC236}">
                <a16:creationId xmlns:a16="http://schemas.microsoft.com/office/drawing/2014/main" id="{101367C6-3905-D8FA-3D26-17210122A13B}"/>
              </a:ext>
            </a:extLst>
          </p:cNvPr>
          <p:cNvSpPr txBox="1"/>
          <p:nvPr/>
        </p:nvSpPr>
        <p:spPr>
          <a:xfrm>
            <a:off x="6699028" y="3763082"/>
            <a:ext cx="2778216"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Session Courts</a:t>
            </a:r>
          </a:p>
        </p:txBody>
      </p:sp>
      <p:sp>
        <p:nvSpPr>
          <p:cNvPr id="27" name="TextBox 26">
            <a:extLst>
              <a:ext uri="{FF2B5EF4-FFF2-40B4-BE49-F238E27FC236}">
                <a16:creationId xmlns:a16="http://schemas.microsoft.com/office/drawing/2014/main" id="{E6009BEC-4C42-DDB4-493D-395CCC69EAF9}"/>
              </a:ext>
            </a:extLst>
          </p:cNvPr>
          <p:cNvSpPr txBox="1"/>
          <p:nvPr/>
        </p:nvSpPr>
        <p:spPr>
          <a:xfrm>
            <a:off x="6709620" y="4416305"/>
            <a:ext cx="2778217" cy="646331"/>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Metropolitan/ Judicial Magistrates (Class I)</a:t>
            </a:r>
          </a:p>
        </p:txBody>
      </p:sp>
      <p:sp>
        <p:nvSpPr>
          <p:cNvPr id="28" name="TextBox 27">
            <a:extLst>
              <a:ext uri="{FF2B5EF4-FFF2-40B4-BE49-F238E27FC236}">
                <a16:creationId xmlns:a16="http://schemas.microsoft.com/office/drawing/2014/main" id="{52534FF9-A074-9718-ABC9-5137FD796581}"/>
              </a:ext>
            </a:extLst>
          </p:cNvPr>
          <p:cNvSpPr txBox="1"/>
          <p:nvPr/>
        </p:nvSpPr>
        <p:spPr>
          <a:xfrm>
            <a:off x="3798008" y="5857048"/>
            <a:ext cx="2778217"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err="1">
                <a:latin typeface="Times New Roman" panose="02020603050405020304" pitchFamily="18" charset="0"/>
                <a:cs typeface="Times New Roman" panose="02020603050405020304" pitchFamily="18" charset="0"/>
              </a:rPr>
              <a:t>Munsif</a:t>
            </a:r>
            <a:r>
              <a:rPr lang="en-IN" b="1" dirty="0">
                <a:latin typeface="Times New Roman" panose="02020603050405020304" pitchFamily="18" charset="0"/>
                <a:cs typeface="Times New Roman" panose="02020603050405020304" pitchFamily="18" charset="0"/>
              </a:rPr>
              <a:t> Courts</a:t>
            </a:r>
          </a:p>
        </p:txBody>
      </p:sp>
      <p:sp>
        <p:nvSpPr>
          <p:cNvPr id="29" name="TextBox 28">
            <a:extLst>
              <a:ext uri="{FF2B5EF4-FFF2-40B4-BE49-F238E27FC236}">
                <a16:creationId xmlns:a16="http://schemas.microsoft.com/office/drawing/2014/main" id="{D1F7A539-9A11-19D0-962B-87EEADDC420F}"/>
              </a:ext>
            </a:extLst>
          </p:cNvPr>
          <p:cNvSpPr txBox="1"/>
          <p:nvPr/>
        </p:nvSpPr>
        <p:spPr>
          <a:xfrm>
            <a:off x="6718293" y="5272357"/>
            <a:ext cx="2778217" cy="646331"/>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Judicial Magistrates (Class II)</a:t>
            </a:r>
          </a:p>
        </p:txBody>
      </p:sp>
      <p:sp>
        <p:nvSpPr>
          <p:cNvPr id="30" name="Arrow: Down 29">
            <a:extLst>
              <a:ext uri="{FF2B5EF4-FFF2-40B4-BE49-F238E27FC236}">
                <a16:creationId xmlns:a16="http://schemas.microsoft.com/office/drawing/2014/main" id="{86298F41-640F-2B07-F34F-605C389C550E}"/>
              </a:ext>
            </a:extLst>
          </p:cNvPr>
          <p:cNvSpPr/>
          <p:nvPr/>
        </p:nvSpPr>
        <p:spPr>
          <a:xfrm>
            <a:off x="8048076" y="3525086"/>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1" name="Arrow: Down 30">
            <a:extLst>
              <a:ext uri="{FF2B5EF4-FFF2-40B4-BE49-F238E27FC236}">
                <a16:creationId xmlns:a16="http://schemas.microsoft.com/office/drawing/2014/main" id="{E1937CCF-24ED-1A28-F775-0BC504E0BBE6}"/>
              </a:ext>
            </a:extLst>
          </p:cNvPr>
          <p:cNvSpPr/>
          <p:nvPr/>
        </p:nvSpPr>
        <p:spPr>
          <a:xfrm>
            <a:off x="2776461" y="3575444"/>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24" name="Arrow: Down 1023">
            <a:extLst>
              <a:ext uri="{FF2B5EF4-FFF2-40B4-BE49-F238E27FC236}">
                <a16:creationId xmlns:a16="http://schemas.microsoft.com/office/drawing/2014/main" id="{CF9B291D-CB16-8AF8-44BA-3379B957F5A5}"/>
              </a:ext>
            </a:extLst>
          </p:cNvPr>
          <p:cNvSpPr/>
          <p:nvPr/>
        </p:nvSpPr>
        <p:spPr>
          <a:xfrm>
            <a:off x="8051854" y="4166226"/>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25" name="Arrow: Down 1024">
            <a:extLst>
              <a:ext uri="{FF2B5EF4-FFF2-40B4-BE49-F238E27FC236}">
                <a16:creationId xmlns:a16="http://schemas.microsoft.com/office/drawing/2014/main" id="{029FF7C5-5A68-4746-425C-8998DF6E5E22}"/>
              </a:ext>
            </a:extLst>
          </p:cNvPr>
          <p:cNvSpPr/>
          <p:nvPr/>
        </p:nvSpPr>
        <p:spPr>
          <a:xfrm>
            <a:off x="4556194" y="3575444"/>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29" name="Arrow: Down 1028">
            <a:extLst>
              <a:ext uri="{FF2B5EF4-FFF2-40B4-BE49-F238E27FC236}">
                <a16:creationId xmlns:a16="http://schemas.microsoft.com/office/drawing/2014/main" id="{F83FB345-CB34-8D2A-D010-BD2F401BB6F2}"/>
              </a:ext>
            </a:extLst>
          </p:cNvPr>
          <p:cNvSpPr/>
          <p:nvPr/>
        </p:nvSpPr>
        <p:spPr>
          <a:xfrm>
            <a:off x="2318445" y="4493694"/>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0" name="Arrow: Down 1029">
            <a:extLst>
              <a:ext uri="{FF2B5EF4-FFF2-40B4-BE49-F238E27FC236}">
                <a16:creationId xmlns:a16="http://schemas.microsoft.com/office/drawing/2014/main" id="{5577CBCF-7F03-F14B-FA30-E6E2D716C801}"/>
              </a:ext>
            </a:extLst>
          </p:cNvPr>
          <p:cNvSpPr/>
          <p:nvPr/>
        </p:nvSpPr>
        <p:spPr>
          <a:xfrm flipH="1">
            <a:off x="6196218" y="2149926"/>
            <a:ext cx="68827" cy="316763"/>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1" name="Arrow: Down 1030">
            <a:extLst>
              <a:ext uri="{FF2B5EF4-FFF2-40B4-BE49-F238E27FC236}">
                <a16:creationId xmlns:a16="http://schemas.microsoft.com/office/drawing/2014/main" id="{B1B6C26A-8114-170F-B849-76321A7D2560}"/>
              </a:ext>
            </a:extLst>
          </p:cNvPr>
          <p:cNvSpPr/>
          <p:nvPr/>
        </p:nvSpPr>
        <p:spPr>
          <a:xfrm flipH="1">
            <a:off x="8027555" y="2887658"/>
            <a:ext cx="86138" cy="233881"/>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2" name="Arrow: Down 1031">
            <a:extLst>
              <a:ext uri="{FF2B5EF4-FFF2-40B4-BE49-F238E27FC236}">
                <a16:creationId xmlns:a16="http://schemas.microsoft.com/office/drawing/2014/main" id="{4468EF4E-BBD5-DB35-4D4A-03973C659C27}"/>
              </a:ext>
            </a:extLst>
          </p:cNvPr>
          <p:cNvSpPr/>
          <p:nvPr/>
        </p:nvSpPr>
        <p:spPr>
          <a:xfrm flipH="1">
            <a:off x="4206199" y="2890886"/>
            <a:ext cx="86138" cy="233881"/>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35" name="TextBox 1034">
            <a:extLst>
              <a:ext uri="{FF2B5EF4-FFF2-40B4-BE49-F238E27FC236}">
                <a16:creationId xmlns:a16="http://schemas.microsoft.com/office/drawing/2014/main" id="{B221C064-E991-DC02-305B-BD8E9A03A7DC}"/>
              </a:ext>
            </a:extLst>
          </p:cNvPr>
          <p:cNvSpPr txBox="1"/>
          <p:nvPr/>
        </p:nvSpPr>
        <p:spPr>
          <a:xfrm>
            <a:off x="908344" y="4750345"/>
            <a:ext cx="2778217"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Small Cause Courts</a:t>
            </a:r>
          </a:p>
        </p:txBody>
      </p:sp>
      <p:sp>
        <p:nvSpPr>
          <p:cNvPr id="1037" name="TextBox 1036">
            <a:extLst>
              <a:ext uri="{FF2B5EF4-FFF2-40B4-BE49-F238E27FC236}">
                <a16:creationId xmlns:a16="http://schemas.microsoft.com/office/drawing/2014/main" id="{3CA79325-985D-7760-0B97-4AACC7E32EF4}"/>
              </a:ext>
            </a:extLst>
          </p:cNvPr>
          <p:cNvSpPr txBox="1"/>
          <p:nvPr/>
        </p:nvSpPr>
        <p:spPr>
          <a:xfrm>
            <a:off x="6709620" y="6094022"/>
            <a:ext cx="2778217" cy="369332"/>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Executive Magistrates</a:t>
            </a:r>
          </a:p>
        </p:txBody>
      </p:sp>
      <p:sp>
        <p:nvSpPr>
          <p:cNvPr id="1039" name="Arrow: Down 1038">
            <a:extLst>
              <a:ext uri="{FF2B5EF4-FFF2-40B4-BE49-F238E27FC236}">
                <a16:creationId xmlns:a16="http://schemas.microsoft.com/office/drawing/2014/main" id="{40C37CBE-1A9E-B20D-2824-F45C482B7629}"/>
              </a:ext>
            </a:extLst>
          </p:cNvPr>
          <p:cNvSpPr/>
          <p:nvPr/>
        </p:nvSpPr>
        <p:spPr>
          <a:xfrm>
            <a:off x="5129422" y="4491069"/>
            <a:ext cx="72993" cy="239237"/>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a:extLst>
              <a:ext uri="{FF2B5EF4-FFF2-40B4-BE49-F238E27FC236}">
                <a16:creationId xmlns:a16="http://schemas.microsoft.com/office/drawing/2014/main" id="{8FA719D6-F6F5-F7C0-36D2-7CF786AEDCB3}"/>
              </a:ext>
            </a:extLst>
          </p:cNvPr>
          <p:cNvSpPr txBox="1"/>
          <p:nvPr/>
        </p:nvSpPr>
        <p:spPr>
          <a:xfrm>
            <a:off x="908344" y="3833898"/>
            <a:ext cx="2778216" cy="646331"/>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City Civil Courts (Metropolitan Courts)</a:t>
            </a:r>
          </a:p>
        </p:txBody>
      </p:sp>
      <p:sp>
        <p:nvSpPr>
          <p:cNvPr id="6" name="TextBox 5">
            <a:extLst>
              <a:ext uri="{FF2B5EF4-FFF2-40B4-BE49-F238E27FC236}">
                <a16:creationId xmlns:a16="http://schemas.microsoft.com/office/drawing/2014/main" id="{AF7B86EA-DB9C-6E63-8FD0-486F83E05EF3}"/>
              </a:ext>
            </a:extLst>
          </p:cNvPr>
          <p:cNvSpPr txBox="1"/>
          <p:nvPr/>
        </p:nvSpPr>
        <p:spPr>
          <a:xfrm>
            <a:off x="3798008" y="4727799"/>
            <a:ext cx="2778216" cy="923330"/>
          </a:xfrm>
          <a:prstGeom prst="rect">
            <a:avLst/>
          </a:prstGeom>
          <a:solidFill>
            <a:schemeClr val="bg2"/>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IN" b="1" dirty="0">
                <a:latin typeface="Arial" panose="020B0604020202020204" pitchFamily="34" charset="0"/>
                <a:cs typeface="Arial" panose="020B0604020202020204" pitchFamily="34" charset="0"/>
              </a:rPr>
              <a:t>Sub Courts </a:t>
            </a:r>
          </a:p>
          <a:p>
            <a:pPr algn="ctr"/>
            <a:r>
              <a:rPr lang="en-IN" b="1" dirty="0">
                <a:latin typeface="Arial" panose="020B0604020202020204" pitchFamily="34" charset="0"/>
                <a:cs typeface="Arial" panose="020B0604020202020204" pitchFamily="34" charset="0"/>
              </a:rPr>
              <a:t>(Senior/Principal/Junior Civil Judge)</a:t>
            </a:r>
          </a:p>
        </p:txBody>
      </p:sp>
      <p:sp>
        <p:nvSpPr>
          <p:cNvPr id="7" name="Arrow: Down 6">
            <a:extLst>
              <a:ext uri="{FF2B5EF4-FFF2-40B4-BE49-F238E27FC236}">
                <a16:creationId xmlns:a16="http://schemas.microsoft.com/office/drawing/2014/main" id="{5122B5A4-4855-806B-D312-A0FC0C223A39}"/>
              </a:ext>
            </a:extLst>
          </p:cNvPr>
          <p:cNvSpPr/>
          <p:nvPr/>
        </p:nvSpPr>
        <p:spPr>
          <a:xfrm>
            <a:off x="5129422" y="5679129"/>
            <a:ext cx="45719" cy="171013"/>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9" name="Arrow: Down 8">
            <a:extLst>
              <a:ext uri="{FF2B5EF4-FFF2-40B4-BE49-F238E27FC236}">
                <a16:creationId xmlns:a16="http://schemas.microsoft.com/office/drawing/2014/main" id="{222EF1E4-CFCE-FB6F-CD56-8BC33D63E32F}"/>
              </a:ext>
            </a:extLst>
          </p:cNvPr>
          <p:cNvSpPr/>
          <p:nvPr/>
        </p:nvSpPr>
        <p:spPr>
          <a:xfrm>
            <a:off x="8034547" y="5917254"/>
            <a:ext cx="45719" cy="171013"/>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0" name="Arrow: Down 9">
            <a:extLst>
              <a:ext uri="{FF2B5EF4-FFF2-40B4-BE49-F238E27FC236}">
                <a16:creationId xmlns:a16="http://schemas.microsoft.com/office/drawing/2014/main" id="{723366A7-D0D7-8872-EC2F-C954B82EDC79}"/>
              </a:ext>
            </a:extLst>
          </p:cNvPr>
          <p:cNvSpPr/>
          <p:nvPr/>
        </p:nvSpPr>
        <p:spPr>
          <a:xfrm>
            <a:off x="8044072" y="5088579"/>
            <a:ext cx="45719" cy="171013"/>
          </a:xfrm>
          <a:prstGeom prst="downArrow">
            <a:avLst/>
          </a:prstGeom>
          <a:solidFill>
            <a:srgbClr val="C0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extLst>
      <p:ext uri="{BB962C8B-B14F-4D97-AF65-F5344CB8AC3E}">
        <p14:creationId xmlns:p14="http://schemas.microsoft.com/office/powerpoint/2010/main" val="842574516"/>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283D-0B8B-4C97-B86A-D850F0C537D3}"/>
              </a:ext>
            </a:extLst>
          </p:cNvPr>
          <p:cNvSpPr>
            <a:spLocks noGrp="1"/>
          </p:cNvSpPr>
          <p:nvPr>
            <p:ph type="title"/>
          </p:nvPr>
        </p:nvSpPr>
        <p:spPr>
          <a:xfrm>
            <a:off x="825500" y="517331"/>
            <a:ext cx="10541000" cy="636361"/>
          </a:xfrm>
        </p:spPr>
        <p:txBody>
          <a:bodyPr/>
          <a:lstStyle/>
          <a:p>
            <a:r>
              <a:rPr lang="en-US" sz="2400" dirty="0">
                <a:solidFill>
                  <a:srgbClr val="00645B"/>
                </a:solidFill>
                <a:latin typeface="Arial" panose="020B0604020202020204" pitchFamily="34" charset="0"/>
                <a:cs typeface="Arial" panose="020B0604020202020204" pitchFamily="34" charset="0"/>
              </a:rPr>
              <a:t>OVERVIEW OF WRITS IN INDIA</a:t>
            </a:r>
          </a:p>
        </p:txBody>
      </p:sp>
      <p:sp>
        <p:nvSpPr>
          <p:cNvPr id="3" name="Text Placeholder 2">
            <a:extLst>
              <a:ext uri="{FF2B5EF4-FFF2-40B4-BE49-F238E27FC236}">
                <a16:creationId xmlns:a16="http://schemas.microsoft.com/office/drawing/2014/main" id="{0C808664-8C24-4189-BB2D-A35C97B55C6E}"/>
              </a:ext>
            </a:extLst>
          </p:cNvPr>
          <p:cNvSpPr>
            <a:spLocks noGrp="1"/>
          </p:cNvSpPr>
          <p:nvPr>
            <p:ph type="body" sz="quarter" idx="10"/>
          </p:nvPr>
        </p:nvSpPr>
        <p:spPr>
          <a:xfrm>
            <a:off x="825501" y="924088"/>
            <a:ext cx="10540999" cy="5286212"/>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Constitutional Remedies</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Supreme Court and High Courts are </a:t>
            </a:r>
            <a:r>
              <a:rPr lang="en-US" sz="1400" u="sng" dirty="0">
                <a:latin typeface="Arial" panose="020B0604020202020204" pitchFamily="34" charset="0"/>
                <a:cs typeface="Arial" panose="020B0604020202020204" pitchFamily="34" charset="0"/>
              </a:rPr>
              <a:t>empowered to issue Writs</a:t>
            </a:r>
            <a:r>
              <a:rPr lang="en-US" sz="1400" dirty="0">
                <a:latin typeface="Arial" panose="020B0604020202020204" pitchFamily="34" charset="0"/>
                <a:cs typeface="Arial" panose="020B0604020202020204" pitchFamily="34" charset="0"/>
              </a:rPr>
              <a:t> for the enforcement of fundamental rights guaranteed under Article 19 of the Indian Constitution.</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The Supreme Court can be approached under the Writ jurisdiction enshrined in Article 32 of the Indian Constitution.</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High Courts can be approached under the Writ jurisdiction enshrined in Article 226 of the Indian Constitution.</a:t>
            </a:r>
          </a:p>
          <a:p>
            <a:pPr marL="447675" lvl="2" indent="-447675">
              <a:buFont typeface="Wingdings" panose="05000000000000000000" pitchFamily="2" charset="2"/>
              <a:buChar char="Ø"/>
            </a:pPr>
            <a:endParaRPr lang="en-US" sz="1400" b="1"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Writ Jurisdiction Of High Court</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Public law remedy of immense scope.</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Territorial extent of writ jurisdiction.</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Discretionary remedy.</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Supervisory power.</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Writ jurisdiction gets restricted when an alternate remedy is available. </a:t>
            </a:r>
          </a:p>
          <a:p>
            <a:pPr marL="921600" lvl="3" indent="-464400"/>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546738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283D-0B8B-4C97-B86A-D850F0C537D3}"/>
              </a:ext>
            </a:extLst>
          </p:cNvPr>
          <p:cNvSpPr>
            <a:spLocks noGrp="1"/>
          </p:cNvSpPr>
          <p:nvPr>
            <p:ph type="title"/>
          </p:nvPr>
        </p:nvSpPr>
        <p:spPr>
          <a:xfrm>
            <a:off x="825500" y="517331"/>
            <a:ext cx="10541000" cy="636361"/>
          </a:xfrm>
        </p:spPr>
        <p:txBody>
          <a:bodyPr/>
          <a:lstStyle/>
          <a:p>
            <a:r>
              <a:rPr lang="en-US" sz="2400" dirty="0">
                <a:solidFill>
                  <a:srgbClr val="00645B"/>
                </a:solidFill>
                <a:latin typeface="Arial" panose="020B0604020202020204" pitchFamily="34" charset="0"/>
                <a:cs typeface="Arial" panose="020B0604020202020204" pitchFamily="34" charset="0"/>
              </a:rPr>
              <a:t>OVERVIEW OF THE COMMERCIAL COURTS ACT</a:t>
            </a:r>
          </a:p>
        </p:txBody>
      </p:sp>
      <p:sp>
        <p:nvSpPr>
          <p:cNvPr id="3" name="Text Placeholder 2">
            <a:extLst>
              <a:ext uri="{FF2B5EF4-FFF2-40B4-BE49-F238E27FC236}">
                <a16:creationId xmlns:a16="http://schemas.microsoft.com/office/drawing/2014/main" id="{0C808664-8C24-4189-BB2D-A35C97B55C6E}"/>
              </a:ext>
            </a:extLst>
          </p:cNvPr>
          <p:cNvSpPr>
            <a:spLocks noGrp="1"/>
          </p:cNvSpPr>
          <p:nvPr>
            <p:ph type="body" sz="quarter" idx="10"/>
          </p:nvPr>
        </p:nvSpPr>
        <p:spPr>
          <a:xfrm>
            <a:off x="825501" y="847888"/>
            <a:ext cx="10540999" cy="5286212"/>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Objectives</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To reduce the pendency of the Commercial Disputes which earlier were dealt with under the category of regular suit.</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It has enabled both domestic and foreign investors to gain trust in the Indian markets and judiciary.</a:t>
            </a:r>
          </a:p>
          <a:p>
            <a:pPr marL="921600" lvl="2" indent="-464400"/>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Types Of Commercial Disputes</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Breach of contractual relationship.</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Unfair trade practice or deficiency of service.</a:t>
            </a:r>
          </a:p>
          <a:p>
            <a:pPr marL="921600" lvl="3" indent="-464400"/>
            <a:endParaRPr lang="en-US" sz="1400" dirty="0">
              <a:latin typeface="Arial" panose="020B0604020202020204" pitchFamily="34" charset="0"/>
              <a:cs typeface="Arial" panose="020B0604020202020204" pitchFamily="34" charset="0"/>
            </a:endParaRPr>
          </a:p>
          <a:p>
            <a:pPr marL="921600" lvl="3" indent="-464400"/>
            <a:r>
              <a:rPr lang="en-US" sz="1400" dirty="0">
                <a:latin typeface="Arial" panose="020B0604020202020204" pitchFamily="34" charset="0"/>
                <a:cs typeface="Arial" panose="020B0604020202020204" pitchFamily="34" charset="0"/>
              </a:rPr>
              <a:t>Intellectual property rights infringement.</a:t>
            </a:r>
          </a:p>
          <a:p>
            <a:pPr marL="921600" lvl="3" indent="-464400"/>
            <a:endParaRPr lang="en-US" sz="1400" dirty="0">
              <a:latin typeface="Arial" panose="020B0604020202020204" pitchFamily="34" charset="0"/>
              <a:cs typeface="Arial" panose="020B0604020202020204" pitchFamily="34" charset="0"/>
            </a:endParaRPr>
          </a:p>
          <a:p>
            <a:pPr marL="464400" lvl="3"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Jurisdiction Of Commercial Courts</a:t>
            </a:r>
            <a:r>
              <a:rPr lang="en-US" sz="1400" dirty="0">
                <a:latin typeface="Arial" panose="020B0604020202020204" pitchFamily="34" charset="0"/>
                <a:cs typeface="Arial" panose="020B0604020202020204" pitchFamily="34" charset="0"/>
              </a:rPr>
              <a:t>: All petitions of commercial disputes arising in the territory of a State over which it has been conferred territorial jurisdiction are resolved by the commercial courts of such State.</a:t>
            </a:r>
          </a:p>
          <a:p>
            <a:pPr marL="464400" lvl="3"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3"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Division Of Commercial Courts</a:t>
            </a:r>
            <a:r>
              <a:rPr lang="en-US" sz="1400" dirty="0">
                <a:latin typeface="Arial" panose="020B0604020202020204" pitchFamily="34" charset="0"/>
                <a:cs typeface="Arial" panose="020B0604020202020204" pitchFamily="34" charset="0"/>
              </a:rPr>
              <a:t>: Commercial Divisions of High Courts with original jurisdiction (Minimum threshold value is notified by State Government). Commercial Courts at the District level (Minimum value of INR300,000 (US$3,700) and up to value notified by the State Government).</a:t>
            </a:r>
          </a:p>
          <a:p>
            <a:pPr marL="464400" lvl="3"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3"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82734937"/>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283D-0B8B-4C97-B86A-D850F0C537D3}"/>
              </a:ext>
            </a:extLst>
          </p:cNvPr>
          <p:cNvSpPr>
            <a:spLocks noGrp="1"/>
          </p:cNvSpPr>
          <p:nvPr>
            <p:ph type="title"/>
          </p:nvPr>
        </p:nvSpPr>
        <p:spPr>
          <a:xfrm>
            <a:off x="825500" y="469706"/>
            <a:ext cx="10541000" cy="636361"/>
          </a:xfrm>
        </p:spPr>
        <p:txBody>
          <a:bodyPr/>
          <a:lstStyle/>
          <a:p>
            <a:r>
              <a:rPr lang="en-US" sz="2400" dirty="0">
                <a:solidFill>
                  <a:srgbClr val="00645B"/>
                </a:solidFill>
                <a:latin typeface="Arial" panose="020B0604020202020204" pitchFamily="34" charset="0"/>
                <a:cs typeface="Arial" panose="020B0604020202020204" pitchFamily="34" charset="0"/>
              </a:rPr>
              <a:t>ENFORCEMENT OF FOREIGN JUDGEMENTS IN INDIA </a:t>
            </a:r>
          </a:p>
        </p:txBody>
      </p:sp>
      <p:sp>
        <p:nvSpPr>
          <p:cNvPr id="3" name="Text Placeholder 2">
            <a:extLst>
              <a:ext uri="{FF2B5EF4-FFF2-40B4-BE49-F238E27FC236}">
                <a16:creationId xmlns:a16="http://schemas.microsoft.com/office/drawing/2014/main" id="{0C808664-8C24-4189-BB2D-A35C97B55C6E}"/>
              </a:ext>
            </a:extLst>
          </p:cNvPr>
          <p:cNvSpPr>
            <a:spLocks noGrp="1"/>
          </p:cNvSpPr>
          <p:nvPr>
            <p:ph type="body" sz="quarter" idx="10"/>
          </p:nvPr>
        </p:nvSpPr>
        <p:spPr>
          <a:xfrm>
            <a:off x="825501" y="647863"/>
            <a:ext cx="10540999" cy="5581487"/>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Jurisdiction Of Foreign Courts</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Person is the subject of the foreign country or is residing in the foreign country when the action commenced;</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Person selects the foreign court as the forum; or</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Defendant in the character of plaintiff has selected the forum in which he is later sued.</a:t>
            </a:r>
          </a:p>
          <a:p>
            <a:pPr marL="921600" lvl="2" indent="-464400"/>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Presumption (Section 14 Of The Civil Procedure Code, 1908 (“</a:t>
            </a:r>
            <a:r>
              <a:rPr lang="en-US" sz="1400" b="1" u="sng" dirty="0">
                <a:latin typeface="Arial" panose="020B0604020202020204" pitchFamily="34" charset="0"/>
                <a:cs typeface="Arial" panose="020B0604020202020204" pitchFamily="34" charset="0"/>
              </a:rPr>
              <a:t>CPC</a:t>
            </a:r>
            <a:r>
              <a:rPr lang="en-US" sz="1400" u="sng" dirty="0">
                <a:latin typeface="Arial" panose="020B0604020202020204" pitchFamily="34" charset="0"/>
                <a:cs typeface="Arial" panose="020B0604020202020204" pitchFamily="34" charset="0"/>
              </a:rPr>
              <a:t>”))</a:t>
            </a:r>
            <a:r>
              <a:rPr lang="en-US" sz="1400" dirty="0">
                <a:latin typeface="Arial" panose="020B0604020202020204" pitchFamily="34" charset="0"/>
                <a:cs typeface="Arial" panose="020B0604020202020204" pitchFamily="34" charset="0"/>
              </a:rPr>
              <a:t>: Court shall presume, upon receipt of a certified copy of a foreign judgment, that such judgment was pronounced by a Court of competent jurisdiction unless the contrary appears on the record, or such presumption is displaced by proving want of jurisdiction.</a:t>
            </a:r>
            <a:endParaRPr lang="en-US" sz="1400" u="sng" dirty="0">
              <a:latin typeface="Arial" panose="020B0604020202020204" pitchFamily="34" charset="0"/>
              <a:cs typeface="Arial" panose="020B0604020202020204" pitchFamily="34" charset="0"/>
            </a:endParaRPr>
          </a:p>
          <a:p>
            <a:pPr marL="0" lvl="1" indent="0">
              <a:buNone/>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Exceptions To Conclusive Nature Of Foreign Judgments (Section 13 Of The CPC)</a:t>
            </a:r>
            <a:endParaRPr lang="en-US" sz="1400"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Court does not have jurisdiction;</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Judgement not given on the merits of the case, is opposed to natural justice or is obtained by fraud;</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Incorrect or unrecognized international law; or</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Claim founded on a breach of any law in India – Argument on public policy of India.</a:t>
            </a:r>
          </a:p>
          <a:p>
            <a:pPr marL="921600" lvl="2" indent="-464400"/>
            <a:endParaRPr lang="en-US" sz="1400" dirty="0">
              <a:latin typeface="Arial" panose="020B0604020202020204" pitchFamily="34" charset="0"/>
              <a:cs typeface="Arial" panose="020B0604020202020204" pitchFamily="34" charset="0"/>
            </a:endParaRPr>
          </a:p>
          <a:p>
            <a:pPr marL="464400" lvl="3"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3"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40475731"/>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FD283D-0B8B-4C97-B86A-D850F0C537D3}"/>
              </a:ext>
            </a:extLst>
          </p:cNvPr>
          <p:cNvSpPr>
            <a:spLocks noGrp="1"/>
          </p:cNvSpPr>
          <p:nvPr>
            <p:ph type="title"/>
          </p:nvPr>
        </p:nvSpPr>
        <p:spPr>
          <a:xfrm>
            <a:off x="825500" y="469706"/>
            <a:ext cx="10541000" cy="636361"/>
          </a:xfrm>
        </p:spPr>
        <p:txBody>
          <a:bodyPr/>
          <a:lstStyle/>
          <a:p>
            <a:r>
              <a:rPr lang="en-US" sz="2400" dirty="0">
                <a:solidFill>
                  <a:srgbClr val="00645B"/>
                </a:solidFill>
                <a:latin typeface="Arial" panose="020B0604020202020204" pitchFamily="34" charset="0"/>
                <a:cs typeface="Arial" panose="020B0604020202020204" pitchFamily="34" charset="0"/>
              </a:rPr>
              <a:t>ENFORCEMENT OF FOREIGN JUDGEMENTS IN INDIA (CONTD.) </a:t>
            </a:r>
          </a:p>
        </p:txBody>
      </p:sp>
      <p:sp>
        <p:nvSpPr>
          <p:cNvPr id="3" name="Text Placeholder 2">
            <a:extLst>
              <a:ext uri="{FF2B5EF4-FFF2-40B4-BE49-F238E27FC236}">
                <a16:creationId xmlns:a16="http://schemas.microsoft.com/office/drawing/2014/main" id="{0C808664-8C24-4189-BB2D-A35C97B55C6E}"/>
              </a:ext>
            </a:extLst>
          </p:cNvPr>
          <p:cNvSpPr>
            <a:spLocks noGrp="1"/>
          </p:cNvSpPr>
          <p:nvPr>
            <p:ph type="body" sz="quarter" idx="10"/>
          </p:nvPr>
        </p:nvSpPr>
        <p:spPr>
          <a:xfrm>
            <a:off x="825501" y="847888"/>
            <a:ext cx="10540999" cy="4615315"/>
          </a:xfrm>
        </p:spPr>
        <p:txBody>
          <a:bodyPr/>
          <a:lstStyle/>
          <a:p>
            <a:pPr marL="464400" lvl="1" indent="-464400">
              <a:buFont typeface="Wingdings" panose="05000000000000000000" pitchFamily="2" charset="2"/>
              <a:buChar char="Ø"/>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Enforcement Process (Section 44-A Of The CPC)</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Decree must be of a superior court of a </a:t>
            </a:r>
            <a:r>
              <a:rPr lang="en-US" sz="1400" u="sng" dirty="0">
                <a:latin typeface="Arial" panose="020B0604020202020204" pitchFamily="34" charset="0"/>
                <a:cs typeface="Arial" panose="020B0604020202020204" pitchFamily="34" charset="0"/>
              </a:rPr>
              <a:t>reciprocating territory</a:t>
            </a:r>
            <a:r>
              <a:rPr lang="en-US" sz="1400" dirty="0">
                <a:latin typeface="Arial" panose="020B0604020202020204" pitchFamily="34" charset="0"/>
                <a:cs typeface="Arial" panose="020B0604020202020204" pitchFamily="34" charset="0"/>
              </a:rPr>
              <a:t>.</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Decree should be final or non-appealable </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Certified copy of a decree is to be filed in a District Court or a High Court.</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Decree maybe executed in India as if it had been passed by the District Court.</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“Decree”  should be a money decree, i.e., any decree under which a sum of money is payable.</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Certificate as to what extent the decree has been already satisfied (if any) should be given by the foreign court.</a:t>
            </a:r>
          </a:p>
        </p:txBody>
      </p:sp>
    </p:spTree>
    <p:extLst>
      <p:ext uri="{BB962C8B-B14F-4D97-AF65-F5344CB8AC3E}">
        <p14:creationId xmlns:p14="http://schemas.microsoft.com/office/powerpoint/2010/main" val="2910662924"/>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OVERVIEW OF THE ARBITRATION ACT</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976230"/>
            <a:ext cx="10550236" cy="5186445"/>
          </a:xfrm>
        </p:spPr>
        <p:txBody>
          <a:bodyPr/>
          <a:lstStyle/>
          <a:p>
            <a:pPr marL="464400" lvl="1" indent="-464400">
              <a:buFont typeface="Wingdings" panose="05000000000000000000" pitchFamily="2" charset="2"/>
              <a:buChar char="Ø"/>
              <a:tabLst>
                <a:tab pos="628650" algn="l"/>
                <a:tab pos="720725" algn="l"/>
              </a:tabLst>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tabLst>
                <a:tab pos="628650" algn="l"/>
                <a:tab pos="720725" algn="l"/>
              </a:tabLst>
            </a:pPr>
            <a:r>
              <a:rPr lang="en-US" sz="1400" u="sng" dirty="0">
                <a:latin typeface="Arial" panose="020B0604020202020204" pitchFamily="34" charset="0"/>
                <a:cs typeface="Arial" panose="020B0604020202020204" pitchFamily="34" charset="0"/>
              </a:rPr>
              <a:t>Purpose</a:t>
            </a:r>
          </a:p>
          <a:p>
            <a:pPr marL="464400" lvl="1" indent="-464400">
              <a:buFont typeface="Wingdings" panose="05000000000000000000" pitchFamily="2" charset="2"/>
              <a:buChar char="Ø"/>
              <a:tabLst>
                <a:tab pos="628650" algn="l"/>
                <a:tab pos="720725" algn="l"/>
              </a:tabLst>
            </a:pPr>
            <a:endParaRPr lang="en-US" sz="1400" dirty="0">
              <a:latin typeface="Arial" panose="020B0604020202020204" pitchFamily="34" charset="0"/>
              <a:cs typeface="Arial" panose="020B0604020202020204" pitchFamily="34" charset="0"/>
            </a:endParaRPr>
          </a:p>
          <a:p>
            <a:pPr marL="921600" lvl="1" indent="-464400">
              <a:tabLst>
                <a:tab pos="628650" algn="l"/>
                <a:tab pos="720725" algn="l"/>
              </a:tabLst>
            </a:pPr>
            <a:r>
              <a:rPr lang="en-US" sz="1400" dirty="0">
                <a:latin typeface="Arial" panose="020B0604020202020204" pitchFamily="34" charset="0"/>
                <a:cs typeface="Arial" panose="020B0604020202020204" pitchFamily="34" charset="0"/>
              </a:rPr>
              <a:t>To consolidate and amend the law relating to Domestic Arbitration and International Commercial Arbitration. </a:t>
            </a:r>
          </a:p>
          <a:p>
            <a:pPr marL="464400" lvl="1"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Enforcement of Foreign Arbitral Awards.</a:t>
            </a:r>
            <a:endParaRPr lang="en-IN" sz="1400" b="1"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Key Features</a:t>
            </a:r>
          </a:p>
          <a:p>
            <a:pPr marL="464400" lvl="2"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Parties can decide the substantive law and rules for the arbitration proceedings.</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Arbitral proceedings retains confidentiality of the dispute.</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Facilitates quick resolution of the commercial disputes.</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Court (in India) can provide certain interim measures of protection.</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Award of an arbitrator is enforced </a:t>
            </a:r>
            <a:r>
              <a:rPr lang="en-US" sz="1400" u="sng" dirty="0">
                <a:latin typeface="Arial" panose="020B0604020202020204" pitchFamily="34" charset="0"/>
                <a:cs typeface="Arial" panose="020B0604020202020204" pitchFamily="34" charset="0"/>
              </a:rPr>
              <a:t>as a decree</a:t>
            </a:r>
            <a:r>
              <a:rPr lang="en-US" sz="1400" dirty="0">
                <a:latin typeface="Arial" panose="020B0604020202020204" pitchFamily="34" charset="0"/>
                <a:cs typeface="Arial" panose="020B0604020202020204" pitchFamily="34" charset="0"/>
              </a:rPr>
              <a:t> of a Court – India is a signatory to the New York Convention.</a:t>
            </a:r>
          </a:p>
          <a:p>
            <a:pPr marL="921600" lvl="2" indent="-464400"/>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Judicial review is available for challenging the award.</a:t>
            </a:r>
            <a:endParaRPr lang="en-IN" sz="1400" dirty="0">
              <a:latin typeface="Arial" panose="020B0604020202020204" pitchFamily="34" charset="0"/>
              <a:cs typeface="Arial" panose="020B0604020202020204" pitchFamily="34" charset="0"/>
            </a:endParaRPr>
          </a:p>
          <a:p>
            <a:pPr marL="921600" indent="-464400">
              <a:spcBef>
                <a:spcPts val="500"/>
              </a:spcBef>
            </a:pPr>
            <a:endParaRPr lang="en-IN" sz="1400" dirty="0">
              <a:latin typeface="Arial" panose="020B0604020202020204" pitchFamily="34" charset="0"/>
              <a:cs typeface="Arial" panose="020B0604020202020204" pitchFamily="34" charset="0"/>
            </a:endParaRPr>
          </a:p>
          <a:p>
            <a:pPr marL="464400" indent="-464400">
              <a:spcBef>
                <a:spcPts val="500"/>
              </a:spcBef>
              <a:buFont typeface="Wingdings" panose="05000000000000000000" pitchFamily="2" charset="2"/>
              <a:buChar char="Ø"/>
            </a:pPr>
            <a:endParaRPr lang="en-IN" sz="1400" dirty="0">
              <a:latin typeface="Arial" panose="020B0604020202020204" pitchFamily="34" charset="0"/>
              <a:cs typeface="Arial" panose="020B0604020202020204" pitchFamily="34" charset="0"/>
            </a:endParaRPr>
          </a:p>
          <a:p>
            <a:pPr marL="464400" indent="-464400">
              <a:spcBef>
                <a:spcPts val="500"/>
              </a:spcBef>
              <a:buFont typeface="Wingdings" panose="05000000000000000000" pitchFamily="2" charset="2"/>
              <a:buChar char="Ø"/>
            </a:pPr>
            <a:endParaRPr lang="en-IN" sz="1400" dirty="0">
              <a:latin typeface="Arial" panose="020B0604020202020204" pitchFamily="34" charset="0"/>
              <a:cs typeface="Arial" panose="020B0604020202020204" pitchFamily="34" charset="0"/>
            </a:endParaRPr>
          </a:p>
          <a:p>
            <a:pPr marL="464400" indent="-464400">
              <a:spcBef>
                <a:spcPts val="500"/>
              </a:spcBef>
              <a:buFont typeface="Wingdings" panose="05000000000000000000" pitchFamily="2" charset="2"/>
              <a:buChar char="Ø"/>
            </a:pPr>
            <a:endParaRPr lang="en-IN" sz="1400" dirty="0">
              <a:latin typeface="Arial" panose="020B0604020202020204" pitchFamily="34" charset="0"/>
              <a:cs typeface="Arial" panose="020B0604020202020204" pitchFamily="34" charset="0"/>
            </a:endParaRPr>
          </a:p>
          <a:p>
            <a:pPr marL="464400" indent="-464400">
              <a:spcBef>
                <a:spcPts val="500"/>
              </a:spcBef>
              <a:buFont typeface="Wingdings" panose="05000000000000000000" pitchFamily="2" charset="2"/>
              <a:buChar char="Ø"/>
            </a:pPr>
            <a:endParaRPr lang="en-IN"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6832572"/>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E9F532FA-91D8-D24C-4CBF-2D3B4171BFF9}"/>
              </a:ext>
            </a:extLst>
          </p:cNvPr>
          <p:cNvSpPr>
            <a:spLocks noGrp="1"/>
          </p:cNvSpPr>
          <p:nvPr>
            <p:ph type="title"/>
          </p:nvPr>
        </p:nvSpPr>
        <p:spPr>
          <a:xfrm>
            <a:off x="806450" y="530369"/>
            <a:ext cx="10541000" cy="636361"/>
          </a:xfrm>
        </p:spPr>
        <p:txBody>
          <a:bodyPr/>
          <a:lstStyle/>
          <a:p>
            <a:r>
              <a:rPr lang="en-IN" sz="2400" dirty="0">
                <a:latin typeface="Arial" panose="020B0604020202020204" pitchFamily="34" charset="0"/>
                <a:cs typeface="Arial" panose="020B0604020202020204" pitchFamily="34" charset="0"/>
              </a:rPr>
              <a:t>OVERVIEW OF THE ARBITRATION ACT (CONTD.)</a:t>
            </a:r>
          </a:p>
        </p:txBody>
      </p:sp>
      <p:sp>
        <p:nvSpPr>
          <p:cNvPr id="9" name="Text Placeholder 8">
            <a:extLst>
              <a:ext uri="{FF2B5EF4-FFF2-40B4-BE49-F238E27FC236}">
                <a16:creationId xmlns:a16="http://schemas.microsoft.com/office/drawing/2014/main" id="{ACF7E027-E8CA-6837-27EF-308822ED62F1}"/>
              </a:ext>
            </a:extLst>
          </p:cNvPr>
          <p:cNvSpPr>
            <a:spLocks noGrp="1"/>
          </p:cNvSpPr>
          <p:nvPr>
            <p:ph type="body" sz="quarter" idx="10"/>
          </p:nvPr>
        </p:nvSpPr>
        <p:spPr>
          <a:xfrm>
            <a:off x="820882" y="976230"/>
            <a:ext cx="10550236" cy="4995945"/>
          </a:xfrm>
        </p:spPr>
        <p:txBody>
          <a:bodyPr/>
          <a:lstStyle/>
          <a:p>
            <a:pPr marL="464400" lvl="1" indent="-464400">
              <a:buFont typeface="Wingdings" panose="05000000000000000000" pitchFamily="2" charset="2"/>
              <a:buChar char="Ø"/>
              <a:tabLst>
                <a:tab pos="628650" algn="l"/>
                <a:tab pos="720725" algn="l"/>
              </a:tabLst>
            </a:pPr>
            <a:endParaRPr lang="en-US" sz="1400" u="sng" dirty="0">
              <a:latin typeface="Arial" panose="020B0604020202020204" pitchFamily="34" charset="0"/>
              <a:cs typeface="Arial" panose="020B0604020202020204" pitchFamily="34" charset="0"/>
            </a:endParaRPr>
          </a:p>
          <a:p>
            <a:pPr marL="464400" lvl="1" indent="-464400">
              <a:buFont typeface="Wingdings" panose="05000000000000000000" pitchFamily="2" charset="2"/>
              <a:buChar char="Ø"/>
              <a:tabLst>
                <a:tab pos="628650" algn="l"/>
                <a:tab pos="720725" algn="l"/>
              </a:tabLst>
            </a:pPr>
            <a:r>
              <a:rPr lang="en-US" sz="1400" u="sng" dirty="0">
                <a:latin typeface="Arial" panose="020B0604020202020204" pitchFamily="34" charset="0"/>
                <a:cs typeface="Arial" panose="020B0604020202020204" pitchFamily="34" charset="0"/>
              </a:rPr>
              <a:t>Kinds of arbitration in India</a:t>
            </a:r>
          </a:p>
          <a:p>
            <a:pPr marL="464400" lvl="1" indent="-464400">
              <a:buFont typeface="Wingdings" panose="05000000000000000000" pitchFamily="2" charset="2"/>
              <a:buChar char="Ø"/>
              <a:tabLst>
                <a:tab pos="628650" algn="l"/>
                <a:tab pos="720725" algn="l"/>
              </a:tabLst>
            </a:pPr>
            <a:endParaRPr lang="en-US" sz="1400" dirty="0">
              <a:latin typeface="Arial" panose="020B0604020202020204" pitchFamily="34" charset="0"/>
              <a:cs typeface="Arial" panose="020B0604020202020204" pitchFamily="34" charset="0"/>
            </a:endParaRPr>
          </a:p>
          <a:p>
            <a:pPr marL="921600" lvl="1" indent="-464400"/>
            <a:r>
              <a:rPr lang="en-IN" sz="1400" dirty="0">
                <a:latin typeface="Arial" panose="020B0604020202020204" pitchFamily="34" charset="0"/>
                <a:cs typeface="Arial" panose="020B0604020202020204" pitchFamily="34" charset="0"/>
              </a:rPr>
              <a:t>Ad-Hoc Arbitration;</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Institutional Arbitration;</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Domestic Arbitration (Part I of the Arbitration Act deals with Domestic Arbitration); and</a:t>
            </a:r>
          </a:p>
          <a:p>
            <a:pPr marL="447675" lvl="2" indent="271463"/>
            <a:endParaRPr lang="en-US" sz="1400" dirty="0">
              <a:latin typeface="Arial" panose="020B0604020202020204" pitchFamily="34" charset="0"/>
              <a:cs typeface="Arial" panose="020B0604020202020204" pitchFamily="34" charset="0"/>
            </a:endParaRPr>
          </a:p>
          <a:p>
            <a:pPr marL="921600" lvl="2" indent="-464400"/>
            <a:r>
              <a:rPr lang="en-US" sz="1400" dirty="0">
                <a:latin typeface="Arial" panose="020B0604020202020204" pitchFamily="34" charset="0"/>
                <a:cs typeface="Arial" panose="020B0604020202020204" pitchFamily="34" charset="0"/>
              </a:rPr>
              <a:t>Foreign Arbitration (Part II of The Arbitration Act deals with enforcement of New York Convention awards and Geneva Convention awards).</a:t>
            </a:r>
          </a:p>
          <a:p>
            <a:pPr marL="921600" lvl="2" indent="-464400"/>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r>
              <a:rPr lang="en-US" sz="1400" u="sng" dirty="0">
                <a:latin typeface="Arial" panose="020B0604020202020204" pitchFamily="34" charset="0"/>
                <a:cs typeface="Arial" panose="020B0604020202020204" pitchFamily="34" charset="0"/>
              </a:rPr>
              <a:t>Arbitration Agreement</a:t>
            </a:r>
          </a:p>
          <a:p>
            <a:pPr marL="464400" lvl="1" indent="-464400">
              <a:buFont typeface="Wingdings" panose="05000000000000000000" pitchFamily="2" charset="2"/>
              <a:buChar char="Ø"/>
              <a:tabLst>
                <a:tab pos="628650" algn="l"/>
                <a:tab pos="720725" algn="l"/>
              </a:tabLst>
            </a:pPr>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It may be in the form of an arbitration clause in a contract, or in the form of a separate agreement.</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It must be in writing in documents signed by parties.</a:t>
            </a:r>
          </a:p>
          <a:p>
            <a:pPr marL="921600" lvl="1" indent="-464400"/>
            <a:endParaRPr lang="en-US" sz="1400" dirty="0">
              <a:latin typeface="Arial" panose="020B0604020202020204" pitchFamily="34" charset="0"/>
              <a:cs typeface="Arial" panose="020B0604020202020204" pitchFamily="34" charset="0"/>
            </a:endParaRPr>
          </a:p>
          <a:p>
            <a:pPr marL="921600" lvl="1" indent="-464400"/>
            <a:r>
              <a:rPr lang="en-US" sz="1400" dirty="0">
                <a:latin typeface="Arial" panose="020B0604020202020204" pitchFamily="34" charset="0"/>
                <a:cs typeface="Arial" panose="020B0604020202020204" pitchFamily="34" charset="0"/>
              </a:rPr>
              <a:t>Exchange of letters, telex, telegrams or other means of telecommunication which provide a record of the agreement.</a:t>
            </a:r>
          </a:p>
          <a:p>
            <a:pPr marL="921600" lvl="2" indent="-464400"/>
            <a:endParaRPr lang="en-US" sz="1400" dirty="0">
              <a:latin typeface="Arial" panose="020B0604020202020204" pitchFamily="34" charset="0"/>
              <a:cs typeface="Arial" panose="020B0604020202020204" pitchFamily="34" charset="0"/>
            </a:endParaRPr>
          </a:p>
          <a:p>
            <a:pPr marL="464400" lvl="2" indent="-464400">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922139"/>
      </p:ext>
    </p:extLst>
  </p:cSld>
  <p:clrMapOvr>
    <a:masterClrMapping/>
  </p:clrMapOvr>
  <mc:AlternateContent xmlns:mc="http://schemas.openxmlformats.org/markup-compatibility/2006" xmlns:p14="http://schemas.microsoft.com/office/powerpoint/2010/main">
    <mc:Choice Requires="p14">
      <p:transition p14:dur="0" advClick="0"/>
    </mc:Choice>
    <mc:Fallback xmlns="">
      <p:transition advClick="0"/>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4442</TotalTime>
  <Words>2492</Words>
  <Application>Microsoft Office PowerPoint</Application>
  <PresentationFormat>Widescreen</PresentationFormat>
  <Paragraphs>435</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Poppins</vt:lpstr>
      <vt:lpstr>Times New Roman</vt:lpstr>
      <vt:lpstr>Wingdings</vt:lpstr>
      <vt:lpstr>Office Theme</vt:lpstr>
      <vt:lpstr>PowerPoint Presentation</vt:lpstr>
      <vt:lpstr>SESSION TOPICS</vt:lpstr>
      <vt:lpstr>HIERARCHY OF COURTS IN INDIA</vt:lpstr>
      <vt:lpstr>OVERVIEW OF WRITS IN INDIA</vt:lpstr>
      <vt:lpstr>OVERVIEW OF THE COMMERCIAL COURTS ACT</vt:lpstr>
      <vt:lpstr>ENFORCEMENT OF FOREIGN JUDGEMENTS IN INDIA </vt:lpstr>
      <vt:lpstr>ENFORCEMENT OF FOREIGN JUDGEMENTS IN INDIA (CONTD.) </vt:lpstr>
      <vt:lpstr>OVERVIEW OF THE ARBITRATION ACT</vt:lpstr>
      <vt:lpstr>OVERVIEW OF THE ARBITRATION ACT (CONTD.)</vt:lpstr>
      <vt:lpstr>OVERVIEW OF THE ARBITRATION ACT (CONTD.)</vt:lpstr>
      <vt:lpstr>EFFECTIVE STRATEGIES FOR ARBITRATION</vt:lpstr>
      <vt:lpstr>EFFECTIVE STRATEGIES FOR ARBITRATION (CONTD.)</vt:lpstr>
      <vt:lpstr>EFFECT OF NON-STRATEGISED ARBITRATION AGREEMENT</vt:lpstr>
      <vt:lpstr>INTERIM RELIEF</vt:lpstr>
      <vt:lpstr>INTERIM RELIEF (CONTD.)</vt:lpstr>
      <vt:lpstr>INTERIM RELIEF (CONTD.)</vt:lpstr>
      <vt:lpstr>FOREIGN AWARDS</vt:lpstr>
      <vt:lpstr>FOREIGN AWARDS (CONTD.)</vt:lpstr>
      <vt:lpstr>FOREIGN AWARDS (CONTD.)</vt:lpstr>
      <vt:lpstr>FIRM EXPERIENCES AND STRATEGIES</vt:lpstr>
      <vt:lpstr>FIRM EXPERIENCES AND STRATEGIES (CONTD.)</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Smitha Satpute</dc:creator>
  <cp:lastModifiedBy>M&amp;P</cp:lastModifiedBy>
  <cp:revision>356</cp:revision>
  <dcterms:created xsi:type="dcterms:W3CDTF">2020-09-23T08:14:46Z</dcterms:created>
  <dcterms:modified xsi:type="dcterms:W3CDTF">2022-12-06T13:53:59Z</dcterms:modified>
</cp:coreProperties>
</file>